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7"/>
  </p:notesMasterIdLst>
  <p:sldIdLst>
    <p:sldId id="397" r:id="rId2"/>
    <p:sldId id="502" r:id="rId3"/>
    <p:sldId id="503" r:id="rId4"/>
    <p:sldId id="504" r:id="rId5"/>
    <p:sldId id="505" r:id="rId6"/>
    <p:sldId id="506" r:id="rId7"/>
    <p:sldId id="507" r:id="rId8"/>
    <p:sldId id="508" r:id="rId9"/>
    <p:sldId id="509" r:id="rId10"/>
    <p:sldId id="510" r:id="rId11"/>
    <p:sldId id="511" r:id="rId12"/>
    <p:sldId id="512" r:id="rId13"/>
    <p:sldId id="513" r:id="rId14"/>
    <p:sldId id="514" r:id="rId15"/>
    <p:sldId id="515" r:id="rId16"/>
    <p:sldId id="516" r:id="rId17"/>
    <p:sldId id="517" r:id="rId18"/>
    <p:sldId id="518" r:id="rId19"/>
    <p:sldId id="519" r:id="rId20"/>
    <p:sldId id="520" r:id="rId21"/>
    <p:sldId id="521" r:id="rId22"/>
    <p:sldId id="522" r:id="rId23"/>
    <p:sldId id="523" r:id="rId24"/>
    <p:sldId id="524" r:id="rId25"/>
    <p:sldId id="525" r:id="rId26"/>
    <p:sldId id="526" r:id="rId27"/>
    <p:sldId id="527" r:id="rId28"/>
    <p:sldId id="528" r:id="rId29"/>
    <p:sldId id="529" r:id="rId30"/>
    <p:sldId id="530" r:id="rId31"/>
    <p:sldId id="531" r:id="rId32"/>
    <p:sldId id="533" r:id="rId33"/>
    <p:sldId id="534" r:id="rId34"/>
    <p:sldId id="536" r:id="rId35"/>
    <p:sldId id="535" r:id="rId36"/>
    <p:sldId id="537" r:id="rId37"/>
    <p:sldId id="538" r:id="rId38"/>
    <p:sldId id="539" r:id="rId39"/>
    <p:sldId id="540" r:id="rId40"/>
    <p:sldId id="541" r:id="rId41"/>
    <p:sldId id="543" r:id="rId42"/>
    <p:sldId id="542" r:id="rId43"/>
    <p:sldId id="544" r:id="rId44"/>
    <p:sldId id="545" r:id="rId45"/>
    <p:sldId id="546" r:id="rId46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0021"/>
    <a:srgbClr val="2CD45C"/>
    <a:srgbClr val="7C49AC"/>
    <a:srgbClr val="3F64DF"/>
    <a:srgbClr val="0A0B27"/>
    <a:srgbClr val="D3DB25"/>
    <a:srgbClr val="00984A"/>
    <a:srgbClr val="62A79C"/>
    <a:srgbClr val="070604"/>
    <a:srgbClr val="F1D3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E457523-93D9-4B1A-B6EB-A396C3F1503C}" v="24" dt="2024-04-08T16:49:15.23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A534D7-6D90-41EC-8E3A-8FF89FAE9B09}" type="datetimeFigureOut">
              <a:rPr lang="pt-BR" smtClean="0"/>
              <a:t>24/09/2024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78651B-156B-45E9-8C7F-A370AD80C55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64406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684E8-0E51-406D-ADBD-2D61AD0300C1}" type="datetime1">
              <a:rPr lang="pt-BR" smtClean="0"/>
              <a:t>24/09/2024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Prof. Lindomar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3C9144-E6D3-426D-AC1E-79545711256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812266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0FA61F-9BBE-4E3D-A531-7BF071D46C0D}" type="datetime1">
              <a:rPr lang="pt-BR" smtClean="0"/>
              <a:t>24/09/2024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Prof. Lindomar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3C9144-E6D3-426D-AC1E-79545711256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82386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2F808-8BE2-4C2D-ACE0-D875824012F7}" type="datetime1">
              <a:rPr lang="pt-BR" smtClean="0"/>
              <a:t>24/09/2024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Prof. Lindomar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3C9144-E6D3-426D-AC1E-79545711256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613199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5760E8-7B6A-4676-BFD3-C61848D1B898}" type="datetime1">
              <a:rPr lang="pt-BR" smtClean="0"/>
              <a:t>24/09/2024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Prof. Lindomar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3C9144-E6D3-426D-AC1E-79545711256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38569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718685-4C99-4652-BE59-18913BC85819}" type="datetime1">
              <a:rPr lang="pt-BR" smtClean="0"/>
              <a:t>24/09/2024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Prof. Lindomar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3C9144-E6D3-426D-AC1E-79545711256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872491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93E109-ED78-4166-8788-085813B79FB0}" type="datetime1">
              <a:rPr lang="pt-BR" smtClean="0"/>
              <a:t>24/09/2024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Prof. Lindomar</a:t>
            </a:r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3C9144-E6D3-426D-AC1E-79545711256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512429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A03B9-4E33-48CC-ABA2-0F9AD1BE8089}" type="datetime1">
              <a:rPr lang="pt-BR" smtClean="0"/>
              <a:t>24/09/2024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Prof. Lindomar</a:t>
            </a:r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3C9144-E6D3-426D-AC1E-79545711256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324861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89B99-6262-4395-BAB3-D6B9937502B1}" type="datetime1">
              <a:rPr lang="pt-BR" smtClean="0"/>
              <a:t>24/09/2024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Prof. Lindomar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3C9144-E6D3-426D-AC1E-79545711256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018546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393844-AF5A-4D12-BFC7-6AA3BBD1D257}" type="datetime1">
              <a:rPr lang="pt-BR" smtClean="0"/>
              <a:t>24/09/2024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Prof. Lindomar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3C9144-E6D3-426D-AC1E-79545711256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102747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C3E12-451A-4306-8032-F4E817BDE728}" type="datetime1">
              <a:rPr lang="pt-BR" smtClean="0"/>
              <a:t>24/09/2024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Prof. Lindomar</a:t>
            </a:r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3C9144-E6D3-426D-AC1E-79545711256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865649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CE283-8FE9-4489-ABB8-037B772BAA2F}" type="datetime1">
              <a:rPr lang="pt-BR" smtClean="0"/>
              <a:t>24/09/2024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Prof. Lindomar</a:t>
            </a:r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3C9144-E6D3-426D-AC1E-79545711256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578934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6179C0-EF26-48AB-AAA2-2D06E89729A3}" type="datetime1">
              <a:rPr lang="pt-BR" smtClean="0"/>
              <a:t>24/09/2024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pt-BR"/>
              <a:t>Prof. Lindomar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3C9144-E6D3-426D-AC1E-795457112563}" type="slidenum">
              <a:rPr lang="pt-BR" smtClean="0"/>
              <a:t>‹nº›</a:t>
            </a:fld>
            <a:endParaRPr lang="pt-BR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B020B761-6A59-4B1C-B053-13F935F351CC}"/>
              </a:ext>
            </a:extLst>
          </p:cNvPr>
          <p:cNvSpPr/>
          <p:nvPr userDrawn="1"/>
        </p:nvSpPr>
        <p:spPr>
          <a:xfrm>
            <a:off x="0" y="875145"/>
            <a:ext cx="304800" cy="5107709"/>
          </a:xfrm>
          <a:prstGeom prst="rect">
            <a:avLst/>
          </a:prstGeom>
          <a:solidFill>
            <a:srgbClr val="A50021"/>
          </a:solidFill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 sz="2400"/>
          </a:p>
        </p:txBody>
      </p:sp>
      <p:sp>
        <p:nvSpPr>
          <p:cNvPr id="9" name="CaixaDeTexto 6">
            <a:extLst>
              <a:ext uri="{FF2B5EF4-FFF2-40B4-BE49-F238E27FC236}">
                <a16:creationId xmlns:a16="http://schemas.microsoft.com/office/drawing/2014/main" id="{2E6887F8-38A4-4498-9C84-7D1552D7BB19}"/>
              </a:ext>
            </a:extLst>
          </p:cNvPr>
          <p:cNvSpPr txBox="1"/>
          <p:nvPr userDrawn="1"/>
        </p:nvSpPr>
        <p:spPr>
          <a:xfrm>
            <a:off x="-60960" y="2398171"/>
            <a:ext cx="430887" cy="2061655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6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PROFESSOR LINDOMAR</a:t>
            </a:r>
          </a:p>
        </p:txBody>
      </p:sp>
    </p:spTree>
    <p:extLst>
      <p:ext uri="{BB962C8B-B14F-4D97-AF65-F5344CB8AC3E}">
        <p14:creationId xmlns:p14="http://schemas.microsoft.com/office/powerpoint/2010/main" val="2617046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unsplash.com/pt-br" TargetMode="Externa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api.themoviedb.org/3" TargetMode="Externa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fonts.google.com/" TargetMode="Externa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F572BBD5-BA3A-4603-9415-53E0307E355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 err="1">
                <a:effectLst/>
              </a:rPr>
              <a:t>FrontEnd</a:t>
            </a:r>
            <a:endParaRPr lang="pt-BR" dirty="0"/>
          </a:p>
        </p:txBody>
      </p:sp>
      <p:sp>
        <p:nvSpPr>
          <p:cNvPr id="4" name="Subtítulo 3">
            <a:extLst>
              <a:ext uri="{FF2B5EF4-FFF2-40B4-BE49-F238E27FC236}">
                <a16:creationId xmlns:a16="http://schemas.microsoft.com/office/drawing/2014/main" id="{92A238F8-20E9-46AD-9DCD-9C8765F0C8D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B10332A9-35F4-4F0E-AF66-F73616E99960}"/>
              </a:ext>
            </a:extLst>
          </p:cNvPr>
          <p:cNvSpPr/>
          <p:nvPr/>
        </p:nvSpPr>
        <p:spPr>
          <a:xfrm>
            <a:off x="0" y="871538"/>
            <a:ext cx="385763" cy="5114925"/>
          </a:xfrm>
          <a:prstGeom prst="rect">
            <a:avLst/>
          </a:prstGeom>
          <a:solidFill>
            <a:srgbClr val="A5002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pt-BR" dirty="0">
                <a:solidFill>
                  <a:srgbClr val="E3896D"/>
                </a:solidFill>
              </a:rPr>
              <a:t>Fernanda Fretes</a:t>
            </a:r>
          </a:p>
        </p:txBody>
      </p:sp>
    </p:spTree>
    <p:extLst>
      <p:ext uri="{BB962C8B-B14F-4D97-AF65-F5344CB8AC3E}">
        <p14:creationId xmlns:p14="http://schemas.microsoft.com/office/powerpoint/2010/main" val="28898921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718385-058A-8D85-4842-56453B618A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7D612EB2-3916-F703-6823-B33662EEAB94}"/>
              </a:ext>
            </a:extLst>
          </p:cNvPr>
          <p:cNvSpPr/>
          <p:nvPr/>
        </p:nvSpPr>
        <p:spPr>
          <a:xfrm>
            <a:off x="0" y="871538"/>
            <a:ext cx="385763" cy="5114925"/>
          </a:xfrm>
          <a:prstGeom prst="rect">
            <a:avLst/>
          </a:prstGeom>
          <a:solidFill>
            <a:srgbClr val="A5002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pt-BR" dirty="0">
                <a:solidFill>
                  <a:srgbClr val="E3896D"/>
                </a:solidFill>
              </a:rPr>
              <a:t>Fernanda Fretes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96E6A4E3-D9C3-EC5C-AF60-1658C0C1A10A}"/>
              </a:ext>
            </a:extLst>
          </p:cNvPr>
          <p:cNvSpPr txBox="1">
            <a:spLocks/>
          </p:cNvSpPr>
          <p:nvPr/>
        </p:nvSpPr>
        <p:spPr>
          <a:xfrm>
            <a:off x="0" y="197572"/>
            <a:ext cx="10515600" cy="673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>
                <a:solidFill>
                  <a:srgbClr val="A50021"/>
                </a:solidFill>
              </a:rPr>
              <a:t>FrontEnd</a:t>
            </a:r>
            <a:r>
              <a:rPr lang="pt-BR" dirty="0">
                <a:solidFill>
                  <a:srgbClr val="A50021"/>
                </a:solidFill>
              </a:rPr>
              <a:t>  - </a:t>
            </a:r>
            <a:r>
              <a:rPr lang="pt-BR" dirty="0" err="1">
                <a:solidFill>
                  <a:srgbClr val="A50021"/>
                </a:solidFill>
              </a:rPr>
              <a:t>React</a:t>
            </a:r>
            <a:endParaRPr lang="pt-BR" dirty="0">
              <a:solidFill>
                <a:srgbClr val="A50021"/>
              </a:solidFill>
            </a:endParaRPr>
          </a:p>
        </p:txBody>
      </p:sp>
      <p:sp>
        <p:nvSpPr>
          <p:cNvPr id="5" name="Título 2">
            <a:extLst>
              <a:ext uri="{FF2B5EF4-FFF2-40B4-BE49-F238E27FC236}">
                <a16:creationId xmlns:a16="http://schemas.microsoft.com/office/drawing/2014/main" id="{E5292867-FD5B-168A-1C36-4584851E8ECC}"/>
              </a:ext>
            </a:extLst>
          </p:cNvPr>
          <p:cNvSpPr txBox="1">
            <a:spLocks/>
          </p:cNvSpPr>
          <p:nvPr/>
        </p:nvSpPr>
        <p:spPr>
          <a:xfrm>
            <a:off x="1073159" y="3054275"/>
            <a:ext cx="3489009" cy="262876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fontAlgn="base"/>
            <a:r>
              <a:rPr lang="pt-BR" sz="1200" b="0" i="0" dirty="0">
                <a:solidFill>
                  <a:srgbClr val="FFFFFF"/>
                </a:solidFill>
                <a:effectLst/>
                <a:latin typeface="Inter"/>
              </a:rPr>
              <a:t>obre o que você está tentando modelar e a funcionalidade ou o comportamento que você deseja ter.</a:t>
            </a:r>
            <a:endParaRPr lang="pt-BR" sz="3000" b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4FD59500-EC0E-5937-C9D0-8413DF5B3E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solidFill>
            <a:srgbClr val="FAFBF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9535C404-2E68-00C5-0780-0A6543CC62AE}"/>
              </a:ext>
            </a:extLst>
          </p:cNvPr>
          <p:cNvSpPr txBox="1"/>
          <p:nvPr/>
        </p:nvSpPr>
        <p:spPr>
          <a:xfrm>
            <a:off x="863153" y="871538"/>
            <a:ext cx="11201027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pt-BR" sz="2600" dirty="0">
                <a:solidFill>
                  <a:srgbClr val="4A4A4A"/>
                </a:solidFill>
                <a:latin typeface="Source Sans Pro" panose="020F0502020204030204" pitchFamily="34" charset="0"/>
                <a:cs typeface="Arial" panose="020B0604020202020204" pitchFamily="34" charset="0"/>
              </a:rPr>
              <a:t>O mesmo acontece se quisermos usar alguma ícone. </a:t>
            </a:r>
          </a:p>
          <a:p>
            <a:pPr algn="l"/>
            <a:endParaRPr lang="pt-BR" sz="2600" dirty="0">
              <a:solidFill>
                <a:srgbClr val="4A4A4A"/>
              </a:solidFill>
              <a:latin typeface="Source Sans Pro" panose="020F0502020204030204" pitchFamily="34" charset="0"/>
              <a:cs typeface="Arial" panose="020B0604020202020204" pitchFamily="34" charset="0"/>
            </a:endParaRPr>
          </a:p>
          <a:p>
            <a:pPr algn="l"/>
            <a:r>
              <a:rPr lang="pt-BR" sz="2600" dirty="0">
                <a:solidFill>
                  <a:srgbClr val="4A4A4A"/>
                </a:solidFill>
                <a:latin typeface="Source Sans Pro" panose="020F0502020204030204" pitchFamily="34" charset="0"/>
                <a:cs typeface="Arial" panose="020B0604020202020204" pitchFamily="34" charset="0"/>
              </a:rPr>
              <a:t>Posso através dos links disponibilizados usá-los na minha aplicação</a:t>
            </a:r>
          </a:p>
          <a:p>
            <a:pPr algn="l"/>
            <a:endParaRPr lang="pt-BR" sz="2600" dirty="0">
              <a:solidFill>
                <a:srgbClr val="4A4A4A"/>
              </a:solidFill>
              <a:latin typeface="Source Sans Pro" panose="020F0502020204030204" pitchFamily="34" charset="0"/>
              <a:cs typeface="Arial" panose="020B0604020202020204" pitchFamily="34" charset="0"/>
            </a:endParaRPr>
          </a:p>
          <a:p>
            <a:pPr algn="l"/>
            <a:endParaRPr lang="pt-BR" sz="2600" dirty="0">
              <a:solidFill>
                <a:srgbClr val="4A4A4A"/>
              </a:solidFill>
              <a:latin typeface="Source Sans Pro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F7EF5FE1-C9F4-DB30-51C5-E09F56678B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756" r="1693"/>
          <a:stretch/>
        </p:blipFill>
        <p:spPr>
          <a:xfrm>
            <a:off x="1723243" y="2265451"/>
            <a:ext cx="8745514" cy="4206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8866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718385-058A-8D85-4842-56453B618A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7D612EB2-3916-F703-6823-B33662EEAB94}"/>
              </a:ext>
            </a:extLst>
          </p:cNvPr>
          <p:cNvSpPr/>
          <p:nvPr/>
        </p:nvSpPr>
        <p:spPr>
          <a:xfrm>
            <a:off x="0" y="871538"/>
            <a:ext cx="385763" cy="5114925"/>
          </a:xfrm>
          <a:prstGeom prst="rect">
            <a:avLst/>
          </a:prstGeom>
          <a:solidFill>
            <a:srgbClr val="A5002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pt-BR" dirty="0">
                <a:solidFill>
                  <a:srgbClr val="E3896D"/>
                </a:solidFill>
              </a:rPr>
              <a:t>Fernanda Fretes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96E6A4E3-D9C3-EC5C-AF60-1658C0C1A10A}"/>
              </a:ext>
            </a:extLst>
          </p:cNvPr>
          <p:cNvSpPr txBox="1">
            <a:spLocks/>
          </p:cNvSpPr>
          <p:nvPr/>
        </p:nvSpPr>
        <p:spPr>
          <a:xfrm>
            <a:off x="0" y="197572"/>
            <a:ext cx="10515600" cy="673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>
                <a:solidFill>
                  <a:srgbClr val="A50021"/>
                </a:solidFill>
              </a:rPr>
              <a:t>FrontEnd</a:t>
            </a:r>
            <a:r>
              <a:rPr lang="pt-BR" dirty="0">
                <a:solidFill>
                  <a:srgbClr val="A50021"/>
                </a:solidFill>
              </a:rPr>
              <a:t>  - </a:t>
            </a:r>
            <a:r>
              <a:rPr lang="pt-BR" dirty="0" err="1">
                <a:solidFill>
                  <a:srgbClr val="A50021"/>
                </a:solidFill>
              </a:rPr>
              <a:t>React</a:t>
            </a:r>
            <a:endParaRPr lang="pt-BR" dirty="0">
              <a:solidFill>
                <a:srgbClr val="A50021"/>
              </a:solidFill>
            </a:endParaRPr>
          </a:p>
        </p:txBody>
      </p:sp>
      <p:sp>
        <p:nvSpPr>
          <p:cNvPr id="5" name="Título 2">
            <a:extLst>
              <a:ext uri="{FF2B5EF4-FFF2-40B4-BE49-F238E27FC236}">
                <a16:creationId xmlns:a16="http://schemas.microsoft.com/office/drawing/2014/main" id="{E5292867-FD5B-168A-1C36-4584851E8ECC}"/>
              </a:ext>
            </a:extLst>
          </p:cNvPr>
          <p:cNvSpPr txBox="1">
            <a:spLocks/>
          </p:cNvSpPr>
          <p:nvPr/>
        </p:nvSpPr>
        <p:spPr>
          <a:xfrm>
            <a:off x="1073159" y="3054275"/>
            <a:ext cx="3489009" cy="262876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fontAlgn="base"/>
            <a:r>
              <a:rPr lang="pt-BR" sz="1200" b="0" i="0" dirty="0">
                <a:solidFill>
                  <a:srgbClr val="FFFFFF"/>
                </a:solidFill>
                <a:effectLst/>
                <a:latin typeface="Inter"/>
              </a:rPr>
              <a:t>obre o que você está tentando modelar e a funcionalidade ou o comportamento que você deseja ter.</a:t>
            </a:r>
            <a:endParaRPr lang="pt-BR" sz="3000" b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4FD59500-EC0E-5937-C9D0-8413DF5B3E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solidFill>
            <a:srgbClr val="FAFBF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9535C404-2E68-00C5-0780-0A6543CC62AE}"/>
              </a:ext>
            </a:extLst>
          </p:cNvPr>
          <p:cNvSpPr txBox="1"/>
          <p:nvPr/>
        </p:nvSpPr>
        <p:spPr>
          <a:xfrm>
            <a:off x="863153" y="871538"/>
            <a:ext cx="11201027" cy="1292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pt-BR" sz="2600" dirty="0">
                <a:solidFill>
                  <a:srgbClr val="4A4A4A"/>
                </a:solidFill>
                <a:latin typeface="Source Sans Pro" panose="020F0502020204030204" pitchFamily="34" charset="0"/>
                <a:cs typeface="Arial" panose="020B0604020202020204" pitchFamily="34" charset="0"/>
              </a:rPr>
              <a:t>Em index, devo colocar o link correspondente</a:t>
            </a:r>
          </a:p>
          <a:p>
            <a:pPr algn="l"/>
            <a:endParaRPr lang="pt-BR" sz="2600" dirty="0">
              <a:solidFill>
                <a:srgbClr val="4A4A4A"/>
              </a:solidFill>
              <a:latin typeface="Source Sans Pro" panose="020F0502020204030204" pitchFamily="34" charset="0"/>
              <a:cs typeface="Arial" panose="020B0604020202020204" pitchFamily="34" charset="0"/>
            </a:endParaRPr>
          </a:p>
          <a:p>
            <a:pPr algn="l"/>
            <a:endParaRPr lang="pt-BR" sz="2600" dirty="0">
              <a:solidFill>
                <a:srgbClr val="4A4A4A"/>
              </a:solidFill>
              <a:latin typeface="Source Sans Pro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64C898A9-52CB-9E1C-A625-AC27B1D229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434" y="1691489"/>
            <a:ext cx="10745131" cy="3475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8260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718385-058A-8D85-4842-56453B618A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7D612EB2-3916-F703-6823-B33662EEAB94}"/>
              </a:ext>
            </a:extLst>
          </p:cNvPr>
          <p:cNvSpPr/>
          <p:nvPr/>
        </p:nvSpPr>
        <p:spPr>
          <a:xfrm>
            <a:off x="0" y="871538"/>
            <a:ext cx="385763" cy="5114925"/>
          </a:xfrm>
          <a:prstGeom prst="rect">
            <a:avLst/>
          </a:prstGeom>
          <a:solidFill>
            <a:srgbClr val="A5002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pt-BR" dirty="0">
                <a:solidFill>
                  <a:srgbClr val="E3896D"/>
                </a:solidFill>
              </a:rPr>
              <a:t>Fernanda Fretes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96E6A4E3-D9C3-EC5C-AF60-1658C0C1A10A}"/>
              </a:ext>
            </a:extLst>
          </p:cNvPr>
          <p:cNvSpPr txBox="1">
            <a:spLocks/>
          </p:cNvSpPr>
          <p:nvPr/>
        </p:nvSpPr>
        <p:spPr>
          <a:xfrm>
            <a:off x="0" y="197572"/>
            <a:ext cx="10515600" cy="673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>
                <a:solidFill>
                  <a:srgbClr val="A50021"/>
                </a:solidFill>
              </a:rPr>
              <a:t>FrontEnd</a:t>
            </a:r>
            <a:r>
              <a:rPr lang="pt-BR" dirty="0">
                <a:solidFill>
                  <a:srgbClr val="A50021"/>
                </a:solidFill>
              </a:rPr>
              <a:t>  - </a:t>
            </a:r>
            <a:r>
              <a:rPr lang="pt-BR" dirty="0" err="1">
                <a:solidFill>
                  <a:srgbClr val="A50021"/>
                </a:solidFill>
              </a:rPr>
              <a:t>React</a:t>
            </a:r>
            <a:endParaRPr lang="pt-BR" dirty="0">
              <a:solidFill>
                <a:srgbClr val="A50021"/>
              </a:solidFill>
            </a:endParaRPr>
          </a:p>
        </p:txBody>
      </p:sp>
      <p:sp>
        <p:nvSpPr>
          <p:cNvPr id="5" name="Título 2">
            <a:extLst>
              <a:ext uri="{FF2B5EF4-FFF2-40B4-BE49-F238E27FC236}">
                <a16:creationId xmlns:a16="http://schemas.microsoft.com/office/drawing/2014/main" id="{E5292867-FD5B-168A-1C36-4584851E8ECC}"/>
              </a:ext>
            </a:extLst>
          </p:cNvPr>
          <p:cNvSpPr txBox="1">
            <a:spLocks/>
          </p:cNvSpPr>
          <p:nvPr/>
        </p:nvSpPr>
        <p:spPr>
          <a:xfrm>
            <a:off x="1073159" y="3054275"/>
            <a:ext cx="3489009" cy="262876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fontAlgn="base"/>
            <a:r>
              <a:rPr lang="pt-BR" sz="1200" b="0" i="0" dirty="0">
                <a:solidFill>
                  <a:srgbClr val="FFFFFF"/>
                </a:solidFill>
                <a:effectLst/>
                <a:latin typeface="Inter"/>
              </a:rPr>
              <a:t>obre o que você está tentando modelar e a funcionalidade ou o comportamento que você deseja ter.</a:t>
            </a:r>
            <a:endParaRPr lang="pt-BR" sz="3000" b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4FD59500-EC0E-5937-C9D0-8413DF5B3E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solidFill>
            <a:srgbClr val="FAFBF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9535C404-2E68-00C5-0780-0A6543CC62AE}"/>
              </a:ext>
            </a:extLst>
          </p:cNvPr>
          <p:cNvSpPr txBox="1"/>
          <p:nvPr/>
        </p:nvSpPr>
        <p:spPr>
          <a:xfrm>
            <a:off x="587849" y="1147945"/>
            <a:ext cx="11201027" cy="16927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pt-BR" sz="2600" dirty="0">
                <a:solidFill>
                  <a:srgbClr val="4A4A4A"/>
                </a:solidFill>
                <a:latin typeface="Source Sans Pro" panose="020F0502020204030204" pitchFamily="34" charset="0"/>
                <a:cs typeface="Arial" panose="020B0604020202020204" pitchFamily="34" charset="0"/>
              </a:rPr>
              <a:t>Em e coloco o ícone no componente desejado, como no cabeçalho, por exemplo. </a:t>
            </a:r>
          </a:p>
          <a:p>
            <a:pPr algn="l"/>
            <a:endParaRPr lang="pt-BR" sz="2600" dirty="0">
              <a:solidFill>
                <a:srgbClr val="4A4A4A"/>
              </a:solidFill>
              <a:latin typeface="Source Sans Pro" panose="020F0502020204030204" pitchFamily="34" charset="0"/>
              <a:cs typeface="Arial" panose="020B0604020202020204" pitchFamily="34" charset="0"/>
            </a:endParaRPr>
          </a:p>
          <a:p>
            <a:pPr algn="l"/>
            <a:endParaRPr lang="pt-BR" sz="2600" dirty="0">
              <a:solidFill>
                <a:srgbClr val="4A4A4A"/>
              </a:solidFill>
              <a:latin typeface="Source Sans Pro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9C1861F8-9310-3C7A-2133-CB40A44473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8191" y="2293060"/>
            <a:ext cx="7599814" cy="3613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5989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718385-058A-8D85-4842-56453B618A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7D612EB2-3916-F703-6823-B33662EEAB94}"/>
              </a:ext>
            </a:extLst>
          </p:cNvPr>
          <p:cNvSpPr/>
          <p:nvPr/>
        </p:nvSpPr>
        <p:spPr>
          <a:xfrm>
            <a:off x="0" y="871538"/>
            <a:ext cx="385763" cy="5114925"/>
          </a:xfrm>
          <a:prstGeom prst="rect">
            <a:avLst/>
          </a:prstGeom>
          <a:solidFill>
            <a:srgbClr val="A5002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pt-BR" dirty="0">
                <a:solidFill>
                  <a:srgbClr val="E3896D"/>
                </a:solidFill>
              </a:rPr>
              <a:t>Fernanda Fretes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96E6A4E3-D9C3-EC5C-AF60-1658C0C1A10A}"/>
              </a:ext>
            </a:extLst>
          </p:cNvPr>
          <p:cNvSpPr txBox="1">
            <a:spLocks/>
          </p:cNvSpPr>
          <p:nvPr/>
        </p:nvSpPr>
        <p:spPr>
          <a:xfrm>
            <a:off x="0" y="197572"/>
            <a:ext cx="10515600" cy="673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>
                <a:solidFill>
                  <a:srgbClr val="A50021"/>
                </a:solidFill>
              </a:rPr>
              <a:t>FrontEnd</a:t>
            </a:r>
            <a:r>
              <a:rPr lang="pt-BR" dirty="0">
                <a:solidFill>
                  <a:srgbClr val="A50021"/>
                </a:solidFill>
              </a:rPr>
              <a:t>  - </a:t>
            </a:r>
            <a:r>
              <a:rPr lang="pt-BR" dirty="0" err="1">
                <a:solidFill>
                  <a:srgbClr val="A50021"/>
                </a:solidFill>
              </a:rPr>
              <a:t>React</a:t>
            </a:r>
            <a:endParaRPr lang="pt-BR" dirty="0">
              <a:solidFill>
                <a:srgbClr val="A50021"/>
              </a:solidFill>
            </a:endParaRPr>
          </a:p>
        </p:txBody>
      </p:sp>
      <p:sp>
        <p:nvSpPr>
          <p:cNvPr id="5" name="Título 2">
            <a:extLst>
              <a:ext uri="{FF2B5EF4-FFF2-40B4-BE49-F238E27FC236}">
                <a16:creationId xmlns:a16="http://schemas.microsoft.com/office/drawing/2014/main" id="{E5292867-FD5B-168A-1C36-4584851E8ECC}"/>
              </a:ext>
            </a:extLst>
          </p:cNvPr>
          <p:cNvSpPr txBox="1">
            <a:spLocks/>
          </p:cNvSpPr>
          <p:nvPr/>
        </p:nvSpPr>
        <p:spPr>
          <a:xfrm>
            <a:off x="1073159" y="3054275"/>
            <a:ext cx="3489009" cy="262876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fontAlgn="base"/>
            <a:r>
              <a:rPr lang="pt-BR" sz="1200" b="0" i="0" dirty="0">
                <a:solidFill>
                  <a:srgbClr val="FFFFFF"/>
                </a:solidFill>
                <a:effectLst/>
                <a:latin typeface="Inter"/>
              </a:rPr>
              <a:t>obre o que você está tentando modelar e a funcionalidade ou o comportamento que você deseja ter.</a:t>
            </a:r>
            <a:endParaRPr lang="pt-BR" sz="3000" b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4FD59500-EC0E-5937-C9D0-8413DF5B3E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solidFill>
            <a:srgbClr val="FAFBF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8D35DAAD-9789-8762-83F8-EE60EA5138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040" y="927052"/>
            <a:ext cx="10779919" cy="4972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1149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718385-058A-8D85-4842-56453B618A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7D612EB2-3916-F703-6823-B33662EEAB94}"/>
              </a:ext>
            </a:extLst>
          </p:cNvPr>
          <p:cNvSpPr/>
          <p:nvPr/>
        </p:nvSpPr>
        <p:spPr>
          <a:xfrm>
            <a:off x="0" y="871538"/>
            <a:ext cx="385763" cy="5114925"/>
          </a:xfrm>
          <a:prstGeom prst="rect">
            <a:avLst/>
          </a:prstGeom>
          <a:solidFill>
            <a:srgbClr val="A5002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pt-BR" dirty="0">
                <a:solidFill>
                  <a:srgbClr val="E3896D"/>
                </a:solidFill>
              </a:rPr>
              <a:t>Fernanda Fretes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96E6A4E3-D9C3-EC5C-AF60-1658C0C1A10A}"/>
              </a:ext>
            </a:extLst>
          </p:cNvPr>
          <p:cNvSpPr txBox="1">
            <a:spLocks/>
          </p:cNvSpPr>
          <p:nvPr/>
        </p:nvSpPr>
        <p:spPr>
          <a:xfrm>
            <a:off x="0" y="197572"/>
            <a:ext cx="10515600" cy="673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>
                <a:solidFill>
                  <a:srgbClr val="A50021"/>
                </a:solidFill>
              </a:rPr>
              <a:t>FrontEnd</a:t>
            </a:r>
            <a:r>
              <a:rPr lang="pt-BR" dirty="0">
                <a:solidFill>
                  <a:srgbClr val="A50021"/>
                </a:solidFill>
              </a:rPr>
              <a:t>  - </a:t>
            </a:r>
            <a:r>
              <a:rPr lang="pt-BR" dirty="0" err="1">
                <a:solidFill>
                  <a:srgbClr val="A50021"/>
                </a:solidFill>
              </a:rPr>
              <a:t>React</a:t>
            </a:r>
            <a:endParaRPr lang="pt-BR" dirty="0">
              <a:solidFill>
                <a:srgbClr val="A50021"/>
              </a:solidFill>
            </a:endParaRPr>
          </a:p>
        </p:txBody>
      </p:sp>
      <p:sp>
        <p:nvSpPr>
          <p:cNvPr id="5" name="Título 2">
            <a:extLst>
              <a:ext uri="{FF2B5EF4-FFF2-40B4-BE49-F238E27FC236}">
                <a16:creationId xmlns:a16="http://schemas.microsoft.com/office/drawing/2014/main" id="{E5292867-FD5B-168A-1C36-4584851E8ECC}"/>
              </a:ext>
            </a:extLst>
          </p:cNvPr>
          <p:cNvSpPr txBox="1">
            <a:spLocks/>
          </p:cNvSpPr>
          <p:nvPr/>
        </p:nvSpPr>
        <p:spPr>
          <a:xfrm>
            <a:off x="1073159" y="3054275"/>
            <a:ext cx="3489009" cy="262876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fontAlgn="base"/>
            <a:r>
              <a:rPr lang="pt-BR" sz="1200" b="0" i="0" dirty="0">
                <a:solidFill>
                  <a:srgbClr val="FFFFFF"/>
                </a:solidFill>
                <a:effectLst/>
                <a:latin typeface="Inter"/>
              </a:rPr>
              <a:t>obre o que você está tentando modelar e a funcionalidade ou o comportamento que você deseja ter.</a:t>
            </a:r>
            <a:endParaRPr lang="pt-BR" sz="3000" b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4FD59500-EC0E-5937-C9D0-8413DF5B3E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solidFill>
            <a:srgbClr val="FAFBF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3E327757-D736-0926-04D0-882278768A30}"/>
              </a:ext>
            </a:extLst>
          </p:cNvPr>
          <p:cNvSpPr txBox="1"/>
          <p:nvPr/>
        </p:nvSpPr>
        <p:spPr>
          <a:xfrm>
            <a:off x="863153" y="871538"/>
            <a:ext cx="11201027" cy="16927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pt-BR" sz="2600" dirty="0">
                <a:solidFill>
                  <a:srgbClr val="4A4A4A"/>
                </a:solidFill>
                <a:latin typeface="Source Sans Pro" panose="020F0502020204030204" pitchFamily="34" charset="0"/>
                <a:cs typeface="Arial" panose="020B0604020202020204" pitchFamily="34" charset="0"/>
              </a:rPr>
              <a:t>Mas para deixar tudo mais harmonioso, podemos usar as cores que deixamos nas variáveis. </a:t>
            </a:r>
          </a:p>
          <a:p>
            <a:pPr algn="l"/>
            <a:endParaRPr lang="pt-BR" sz="2600" dirty="0">
              <a:solidFill>
                <a:srgbClr val="4A4A4A"/>
              </a:solidFill>
              <a:latin typeface="Source Sans Pro" panose="020F0502020204030204" pitchFamily="34" charset="0"/>
              <a:cs typeface="Arial" panose="020B0604020202020204" pitchFamily="34" charset="0"/>
            </a:endParaRPr>
          </a:p>
          <a:p>
            <a:pPr algn="l"/>
            <a:endParaRPr lang="pt-BR" sz="2600" dirty="0">
              <a:solidFill>
                <a:srgbClr val="4A4A4A"/>
              </a:solidFill>
              <a:latin typeface="Source Sans Pro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273B2ABD-6D05-1117-6829-9EC4C7A5D8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434" y="1752197"/>
            <a:ext cx="10745131" cy="3635055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78D93EB8-139C-454B-DFC4-E2E6260DA7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9" y="5632235"/>
            <a:ext cx="9576618" cy="860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8265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718385-058A-8D85-4842-56453B618A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7D612EB2-3916-F703-6823-B33662EEAB94}"/>
              </a:ext>
            </a:extLst>
          </p:cNvPr>
          <p:cNvSpPr/>
          <p:nvPr/>
        </p:nvSpPr>
        <p:spPr>
          <a:xfrm>
            <a:off x="0" y="871538"/>
            <a:ext cx="385763" cy="5114925"/>
          </a:xfrm>
          <a:prstGeom prst="rect">
            <a:avLst/>
          </a:prstGeom>
          <a:solidFill>
            <a:srgbClr val="A5002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pt-BR" dirty="0">
                <a:solidFill>
                  <a:srgbClr val="E3896D"/>
                </a:solidFill>
              </a:rPr>
              <a:t>Fernanda Fretes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96E6A4E3-D9C3-EC5C-AF60-1658C0C1A10A}"/>
              </a:ext>
            </a:extLst>
          </p:cNvPr>
          <p:cNvSpPr txBox="1">
            <a:spLocks/>
          </p:cNvSpPr>
          <p:nvPr/>
        </p:nvSpPr>
        <p:spPr>
          <a:xfrm>
            <a:off x="0" y="197572"/>
            <a:ext cx="10515600" cy="673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>
                <a:solidFill>
                  <a:srgbClr val="A50021"/>
                </a:solidFill>
              </a:rPr>
              <a:t>FrontEnd</a:t>
            </a:r>
            <a:r>
              <a:rPr lang="pt-BR" dirty="0">
                <a:solidFill>
                  <a:srgbClr val="A50021"/>
                </a:solidFill>
              </a:rPr>
              <a:t>  - </a:t>
            </a:r>
            <a:r>
              <a:rPr lang="pt-BR" dirty="0" err="1">
                <a:solidFill>
                  <a:srgbClr val="A50021"/>
                </a:solidFill>
              </a:rPr>
              <a:t>React</a:t>
            </a:r>
            <a:endParaRPr lang="pt-BR" dirty="0">
              <a:solidFill>
                <a:srgbClr val="A50021"/>
              </a:solidFill>
            </a:endParaRPr>
          </a:p>
        </p:txBody>
      </p:sp>
      <p:sp>
        <p:nvSpPr>
          <p:cNvPr id="5" name="Título 2">
            <a:extLst>
              <a:ext uri="{FF2B5EF4-FFF2-40B4-BE49-F238E27FC236}">
                <a16:creationId xmlns:a16="http://schemas.microsoft.com/office/drawing/2014/main" id="{E5292867-FD5B-168A-1C36-4584851E8ECC}"/>
              </a:ext>
            </a:extLst>
          </p:cNvPr>
          <p:cNvSpPr txBox="1">
            <a:spLocks/>
          </p:cNvSpPr>
          <p:nvPr/>
        </p:nvSpPr>
        <p:spPr>
          <a:xfrm>
            <a:off x="1073159" y="3054275"/>
            <a:ext cx="3489009" cy="262876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fontAlgn="base"/>
            <a:r>
              <a:rPr lang="pt-BR" sz="1200" b="0" i="0" dirty="0">
                <a:solidFill>
                  <a:srgbClr val="FFFFFF"/>
                </a:solidFill>
                <a:effectLst/>
                <a:latin typeface="Inter"/>
              </a:rPr>
              <a:t>obre o que você está tentando modelar e a funcionalidade ou o comportamento que você deseja ter.</a:t>
            </a:r>
            <a:endParaRPr lang="pt-BR" sz="3000" b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4FD59500-EC0E-5937-C9D0-8413DF5B3E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solidFill>
            <a:srgbClr val="FAFBF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3E327757-D736-0926-04D0-882278768A30}"/>
              </a:ext>
            </a:extLst>
          </p:cNvPr>
          <p:cNvSpPr txBox="1"/>
          <p:nvPr/>
        </p:nvSpPr>
        <p:spPr>
          <a:xfrm>
            <a:off x="666508" y="936907"/>
            <a:ext cx="11201027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pt-BR" sz="2600" dirty="0">
                <a:solidFill>
                  <a:srgbClr val="4A4A4A"/>
                </a:solidFill>
                <a:latin typeface="Source Sans Pro" panose="020F0502020204030204" pitchFamily="34" charset="0"/>
                <a:cs typeface="Arial" panose="020B0604020202020204" pitchFamily="34" charset="0"/>
              </a:rPr>
              <a:t>Além de fontes e ícones, também conseguimos usar imagens que estejam disponíveis na internet. Isso é uma ferramenta poderosa, mas temos que ter o cuidado pois, se não é de nossa autoria existe o risco dela ficar inacessível em algum momento. </a:t>
            </a:r>
          </a:p>
          <a:p>
            <a:pPr algn="l"/>
            <a:r>
              <a:rPr lang="pt-BR" sz="2600" dirty="0">
                <a:solidFill>
                  <a:srgbClr val="4A4A4A"/>
                </a:solidFill>
                <a:latin typeface="Source Sans Pro" panose="020F0502020204030204" pitchFamily="34" charset="0"/>
                <a:cs typeface="Arial" panose="020B0604020202020204" pitchFamily="34" charset="0"/>
              </a:rPr>
              <a:t>No site </a:t>
            </a:r>
            <a:r>
              <a:rPr lang="pt-BR" sz="2600" dirty="0">
                <a:solidFill>
                  <a:srgbClr val="4A4A4A"/>
                </a:solidFill>
                <a:latin typeface="Source Sans Pro" panose="020F0502020204030204" pitchFamily="34" charset="0"/>
                <a:cs typeface="Arial" panose="020B0604020202020204" pitchFamily="34" charset="0"/>
                <a:hlinkClick r:id="rId2"/>
              </a:rPr>
              <a:t>https://unsplash.com/</a:t>
            </a:r>
            <a:r>
              <a:rPr lang="pt-BR" sz="2600" dirty="0" err="1">
                <a:solidFill>
                  <a:srgbClr val="4A4A4A"/>
                </a:solidFill>
                <a:latin typeface="Source Sans Pro" panose="020F0502020204030204" pitchFamily="34" charset="0"/>
                <a:cs typeface="Arial" panose="020B0604020202020204" pitchFamily="34" charset="0"/>
                <a:hlinkClick r:id="rId2"/>
              </a:rPr>
              <a:t>pt-br</a:t>
            </a:r>
            <a:r>
              <a:rPr lang="pt-BR" sz="2600" dirty="0">
                <a:solidFill>
                  <a:srgbClr val="4A4A4A"/>
                </a:solidFill>
                <a:latin typeface="Source Sans Pro" panose="020F0502020204030204" pitchFamily="34" charset="0"/>
                <a:cs typeface="Arial" panose="020B0604020202020204" pitchFamily="34" charset="0"/>
              </a:rPr>
              <a:t>, temos muitas imagens de alta resolução, que podem ser gratuitas, outras já são pagas. </a:t>
            </a:r>
          </a:p>
          <a:p>
            <a:pPr algn="l"/>
            <a:endParaRPr lang="pt-BR" sz="2600" dirty="0">
              <a:solidFill>
                <a:srgbClr val="4A4A4A"/>
              </a:solidFill>
              <a:latin typeface="Source Sans Pro" panose="020F0502020204030204" pitchFamily="34" charset="0"/>
              <a:cs typeface="Arial" panose="020B0604020202020204" pitchFamily="34" charset="0"/>
            </a:endParaRPr>
          </a:p>
          <a:p>
            <a:pPr algn="l"/>
            <a:endParaRPr lang="pt-BR" sz="2600" dirty="0">
              <a:solidFill>
                <a:srgbClr val="4A4A4A"/>
              </a:solidFill>
              <a:latin typeface="Source Sans Pro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A726FB10-3996-E526-090A-83B202324D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7861" y="3703108"/>
            <a:ext cx="5024579" cy="2849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3013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718385-058A-8D85-4842-56453B618A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7D612EB2-3916-F703-6823-B33662EEAB94}"/>
              </a:ext>
            </a:extLst>
          </p:cNvPr>
          <p:cNvSpPr/>
          <p:nvPr/>
        </p:nvSpPr>
        <p:spPr>
          <a:xfrm>
            <a:off x="0" y="871538"/>
            <a:ext cx="385763" cy="5114925"/>
          </a:xfrm>
          <a:prstGeom prst="rect">
            <a:avLst/>
          </a:prstGeom>
          <a:solidFill>
            <a:srgbClr val="A5002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pt-BR" dirty="0">
                <a:solidFill>
                  <a:srgbClr val="E3896D"/>
                </a:solidFill>
              </a:rPr>
              <a:t>Fernanda Fretes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96E6A4E3-D9C3-EC5C-AF60-1658C0C1A10A}"/>
              </a:ext>
            </a:extLst>
          </p:cNvPr>
          <p:cNvSpPr txBox="1">
            <a:spLocks/>
          </p:cNvSpPr>
          <p:nvPr/>
        </p:nvSpPr>
        <p:spPr>
          <a:xfrm>
            <a:off x="0" y="197572"/>
            <a:ext cx="10515600" cy="673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>
                <a:solidFill>
                  <a:srgbClr val="A50021"/>
                </a:solidFill>
              </a:rPr>
              <a:t>FrontEnd</a:t>
            </a:r>
            <a:r>
              <a:rPr lang="pt-BR" dirty="0">
                <a:solidFill>
                  <a:srgbClr val="A50021"/>
                </a:solidFill>
              </a:rPr>
              <a:t>  - </a:t>
            </a:r>
            <a:r>
              <a:rPr lang="pt-BR" dirty="0" err="1">
                <a:solidFill>
                  <a:srgbClr val="A50021"/>
                </a:solidFill>
              </a:rPr>
              <a:t>React</a:t>
            </a:r>
            <a:endParaRPr lang="pt-BR" dirty="0">
              <a:solidFill>
                <a:srgbClr val="A50021"/>
              </a:solidFill>
            </a:endParaRPr>
          </a:p>
        </p:txBody>
      </p:sp>
      <p:sp>
        <p:nvSpPr>
          <p:cNvPr id="5" name="Título 2">
            <a:extLst>
              <a:ext uri="{FF2B5EF4-FFF2-40B4-BE49-F238E27FC236}">
                <a16:creationId xmlns:a16="http://schemas.microsoft.com/office/drawing/2014/main" id="{E5292867-FD5B-168A-1C36-4584851E8ECC}"/>
              </a:ext>
            </a:extLst>
          </p:cNvPr>
          <p:cNvSpPr txBox="1">
            <a:spLocks/>
          </p:cNvSpPr>
          <p:nvPr/>
        </p:nvSpPr>
        <p:spPr>
          <a:xfrm>
            <a:off x="1073159" y="3054275"/>
            <a:ext cx="3489009" cy="262876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fontAlgn="base"/>
            <a:r>
              <a:rPr lang="pt-BR" sz="1200" b="0" i="0" dirty="0">
                <a:solidFill>
                  <a:srgbClr val="FFFFFF"/>
                </a:solidFill>
                <a:effectLst/>
                <a:latin typeface="Inter"/>
              </a:rPr>
              <a:t>obre o que você está tentando modelar e a funcionalidade ou o comportamento que você deseja ter.</a:t>
            </a:r>
            <a:endParaRPr lang="pt-BR" sz="3000" b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4FD59500-EC0E-5937-C9D0-8413DF5B3E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solidFill>
            <a:srgbClr val="FAFBF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3E327757-D736-0926-04D0-882278768A30}"/>
              </a:ext>
            </a:extLst>
          </p:cNvPr>
          <p:cNvSpPr txBox="1"/>
          <p:nvPr/>
        </p:nvSpPr>
        <p:spPr>
          <a:xfrm>
            <a:off x="666508" y="936907"/>
            <a:ext cx="11201027" cy="16927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pt-BR" sz="2600" dirty="0">
                <a:solidFill>
                  <a:srgbClr val="4A4A4A"/>
                </a:solidFill>
                <a:latin typeface="Source Sans Pro" panose="020F0502020204030204" pitchFamily="34" charset="0"/>
                <a:cs typeface="Arial" panose="020B0604020202020204" pitchFamily="34" charset="0"/>
              </a:rPr>
              <a:t>Selecionando alguma imagem, podemos abrir em uma nova guia e copiar esse endereço. </a:t>
            </a:r>
          </a:p>
          <a:p>
            <a:pPr algn="l"/>
            <a:endParaRPr lang="pt-BR" sz="2600" dirty="0">
              <a:solidFill>
                <a:srgbClr val="4A4A4A"/>
              </a:solidFill>
              <a:latin typeface="Source Sans Pro" panose="020F0502020204030204" pitchFamily="34" charset="0"/>
              <a:cs typeface="Arial" panose="020B0604020202020204" pitchFamily="34" charset="0"/>
            </a:endParaRPr>
          </a:p>
          <a:p>
            <a:pPr algn="l"/>
            <a:endParaRPr lang="pt-BR" sz="2600" dirty="0">
              <a:solidFill>
                <a:srgbClr val="4A4A4A"/>
              </a:solidFill>
              <a:latin typeface="Source Sans Pro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C61961DF-72A4-FBAB-4D71-B1366012C3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4384" y="1491991"/>
            <a:ext cx="5161108" cy="2628769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0457B228-CFA8-3B08-160F-83349012A0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3671" y="4228323"/>
            <a:ext cx="8439211" cy="2040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6771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718385-058A-8D85-4842-56453B618A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7D612EB2-3916-F703-6823-B33662EEAB94}"/>
              </a:ext>
            </a:extLst>
          </p:cNvPr>
          <p:cNvSpPr/>
          <p:nvPr/>
        </p:nvSpPr>
        <p:spPr>
          <a:xfrm>
            <a:off x="0" y="871538"/>
            <a:ext cx="385763" cy="5114925"/>
          </a:xfrm>
          <a:prstGeom prst="rect">
            <a:avLst/>
          </a:prstGeom>
          <a:solidFill>
            <a:srgbClr val="A5002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pt-BR" dirty="0">
                <a:solidFill>
                  <a:srgbClr val="E3896D"/>
                </a:solidFill>
              </a:rPr>
              <a:t>Fernanda Fretes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96E6A4E3-D9C3-EC5C-AF60-1658C0C1A10A}"/>
              </a:ext>
            </a:extLst>
          </p:cNvPr>
          <p:cNvSpPr txBox="1">
            <a:spLocks/>
          </p:cNvSpPr>
          <p:nvPr/>
        </p:nvSpPr>
        <p:spPr>
          <a:xfrm>
            <a:off x="0" y="197572"/>
            <a:ext cx="10515600" cy="673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>
                <a:solidFill>
                  <a:srgbClr val="A50021"/>
                </a:solidFill>
              </a:rPr>
              <a:t>FrontEnd</a:t>
            </a:r>
            <a:r>
              <a:rPr lang="pt-BR" dirty="0">
                <a:solidFill>
                  <a:srgbClr val="A50021"/>
                </a:solidFill>
              </a:rPr>
              <a:t>  - </a:t>
            </a:r>
            <a:r>
              <a:rPr lang="pt-BR" dirty="0" err="1">
                <a:solidFill>
                  <a:srgbClr val="A50021"/>
                </a:solidFill>
              </a:rPr>
              <a:t>React</a:t>
            </a:r>
            <a:endParaRPr lang="pt-BR" dirty="0">
              <a:solidFill>
                <a:srgbClr val="A50021"/>
              </a:solidFill>
            </a:endParaRPr>
          </a:p>
        </p:txBody>
      </p:sp>
      <p:sp>
        <p:nvSpPr>
          <p:cNvPr id="5" name="Título 2">
            <a:extLst>
              <a:ext uri="{FF2B5EF4-FFF2-40B4-BE49-F238E27FC236}">
                <a16:creationId xmlns:a16="http://schemas.microsoft.com/office/drawing/2014/main" id="{E5292867-FD5B-168A-1C36-4584851E8ECC}"/>
              </a:ext>
            </a:extLst>
          </p:cNvPr>
          <p:cNvSpPr txBox="1">
            <a:spLocks/>
          </p:cNvSpPr>
          <p:nvPr/>
        </p:nvSpPr>
        <p:spPr>
          <a:xfrm>
            <a:off x="1073159" y="3054275"/>
            <a:ext cx="3489009" cy="262876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fontAlgn="base"/>
            <a:r>
              <a:rPr lang="pt-BR" sz="1200" b="0" i="0" dirty="0">
                <a:solidFill>
                  <a:srgbClr val="FFFFFF"/>
                </a:solidFill>
                <a:effectLst/>
                <a:latin typeface="Inter"/>
              </a:rPr>
              <a:t>obre o que você está tentando modelar e a funcionalidade ou o comportamento que você deseja ter.</a:t>
            </a:r>
            <a:endParaRPr lang="pt-BR" sz="3000" b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4FD59500-EC0E-5937-C9D0-8413DF5B3E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solidFill>
            <a:srgbClr val="FAFBF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3E327757-D736-0926-04D0-882278768A30}"/>
              </a:ext>
            </a:extLst>
          </p:cNvPr>
          <p:cNvSpPr txBox="1"/>
          <p:nvPr/>
        </p:nvSpPr>
        <p:spPr>
          <a:xfrm>
            <a:off x="614516" y="1591481"/>
            <a:ext cx="11201027" cy="16927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pt-BR" sz="2600" dirty="0">
                <a:solidFill>
                  <a:srgbClr val="4A4A4A"/>
                </a:solidFill>
                <a:latin typeface="Source Sans Pro" panose="020F0502020204030204" pitchFamily="34" charset="0"/>
                <a:cs typeface="Arial" panose="020B0604020202020204" pitchFamily="34" charset="0"/>
              </a:rPr>
              <a:t>Esse endereço posso colocar na </a:t>
            </a:r>
            <a:r>
              <a:rPr lang="pt-BR" sz="2600" dirty="0" err="1">
                <a:solidFill>
                  <a:srgbClr val="4A4A4A"/>
                </a:solidFill>
                <a:latin typeface="Source Sans Pro" panose="020F0502020204030204" pitchFamily="34" charset="0"/>
                <a:cs typeface="Arial" panose="020B0604020202020204" pitchFamily="34" charset="0"/>
              </a:rPr>
              <a:t>tag</a:t>
            </a:r>
            <a:r>
              <a:rPr lang="pt-BR" sz="2600" dirty="0">
                <a:solidFill>
                  <a:srgbClr val="4A4A4A"/>
                </a:solidFill>
                <a:latin typeface="Source Sans Pro" panose="020F0502020204030204" pitchFamily="34" charset="0"/>
                <a:cs typeface="Arial" panose="020B0604020202020204" pitchFamily="34" charset="0"/>
              </a:rPr>
              <a:t> &lt;</a:t>
            </a:r>
            <a:r>
              <a:rPr lang="pt-BR" sz="2600" dirty="0" err="1">
                <a:solidFill>
                  <a:srgbClr val="4A4A4A"/>
                </a:solidFill>
                <a:latin typeface="Source Sans Pro" panose="020F0502020204030204" pitchFamily="34" charset="0"/>
                <a:cs typeface="Arial" panose="020B0604020202020204" pitchFamily="34" charset="0"/>
              </a:rPr>
              <a:t>img</a:t>
            </a:r>
            <a:r>
              <a:rPr lang="pt-BR" sz="2600" dirty="0">
                <a:solidFill>
                  <a:srgbClr val="4A4A4A"/>
                </a:solidFill>
                <a:latin typeface="Source Sans Pro" panose="020F0502020204030204" pitchFamily="34" charset="0"/>
                <a:cs typeface="Arial" panose="020B0604020202020204" pitchFamily="34" charset="0"/>
              </a:rPr>
              <a:t> </a:t>
            </a:r>
            <a:r>
              <a:rPr lang="pt-BR" sz="2600" dirty="0" err="1">
                <a:solidFill>
                  <a:srgbClr val="4A4A4A"/>
                </a:solidFill>
                <a:latin typeface="Source Sans Pro" panose="020F0502020204030204" pitchFamily="34" charset="0"/>
                <a:cs typeface="Arial" panose="020B0604020202020204" pitchFamily="34" charset="0"/>
              </a:rPr>
              <a:t>src</a:t>
            </a:r>
            <a:r>
              <a:rPr lang="pt-BR" sz="2600" dirty="0">
                <a:solidFill>
                  <a:srgbClr val="4A4A4A"/>
                </a:solidFill>
                <a:latin typeface="Source Sans Pro" panose="020F0502020204030204" pitchFamily="34" charset="0"/>
                <a:cs typeface="Arial" panose="020B0604020202020204" pitchFamily="34" charset="0"/>
              </a:rPr>
              <a:t> = ..../&gt; em algum componente, como por exemplo no da lateral . </a:t>
            </a:r>
          </a:p>
          <a:p>
            <a:pPr algn="l"/>
            <a:endParaRPr lang="pt-BR" sz="2600" dirty="0">
              <a:solidFill>
                <a:srgbClr val="4A4A4A"/>
              </a:solidFill>
              <a:latin typeface="Source Sans Pro" panose="020F0502020204030204" pitchFamily="34" charset="0"/>
              <a:cs typeface="Arial" panose="020B0604020202020204" pitchFamily="34" charset="0"/>
            </a:endParaRPr>
          </a:p>
          <a:p>
            <a:pPr algn="l"/>
            <a:endParaRPr lang="pt-BR" sz="2600" dirty="0">
              <a:solidFill>
                <a:srgbClr val="4A4A4A"/>
              </a:solidFill>
              <a:latin typeface="Source Sans Pro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C5BA0AF5-E8C5-834F-72FE-4C72BCD3B4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516" y="3529235"/>
            <a:ext cx="10962967" cy="139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0491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718385-058A-8D85-4842-56453B618A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7D612EB2-3916-F703-6823-B33662EEAB94}"/>
              </a:ext>
            </a:extLst>
          </p:cNvPr>
          <p:cNvSpPr/>
          <p:nvPr/>
        </p:nvSpPr>
        <p:spPr>
          <a:xfrm>
            <a:off x="0" y="871538"/>
            <a:ext cx="385763" cy="5114925"/>
          </a:xfrm>
          <a:prstGeom prst="rect">
            <a:avLst/>
          </a:prstGeom>
          <a:solidFill>
            <a:srgbClr val="A5002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pt-BR" dirty="0">
                <a:solidFill>
                  <a:srgbClr val="E3896D"/>
                </a:solidFill>
              </a:rPr>
              <a:t>Fernanda Fretes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96E6A4E3-D9C3-EC5C-AF60-1658C0C1A10A}"/>
              </a:ext>
            </a:extLst>
          </p:cNvPr>
          <p:cNvSpPr txBox="1">
            <a:spLocks/>
          </p:cNvSpPr>
          <p:nvPr/>
        </p:nvSpPr>
        <p:spPr>
          <a:xfrm>
            <a:off x="0" y="197572"/>
            <a:ext cx="10515600" cy="673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>
                <a:solidFill>
                  <a:srgbClr val="A50021"/>
                </a:solidFill>
              </a:rPr>
              <a:t>FrontEnd</a:t>
            </a:r>
            <a:r>
              <a:rPr lang="pt-BR" dirty="0">
                <a:solidFill>
                  <a:srgbClr val="A50021"/>
                </a:solidFill>
              </a:rPr>
              <a:t>  - </a:t>
            </a:r>
            <a:r>
              <a:rPr lang="pt-BR" dirty="0" err="1">
                <a:solidFill>
                  <a:srgbClr val="A50021"/>
                </a:solidFill>
              </a:rPr>
              <a:t>React</a:t>
            </a:r>
            <a:endParaRPr lang="pt-BR" dirty="0">
              <a:solidFill>
                <a:srgbClr val="A50021"/>
              </a:solidFill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4FD59500-EC0E-5937-C9D0-8413DF5B3E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solidFill>
            <a:srgbClr val="FAFBF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3E327757-D736-0926-04D0-882278768A30}"/>
              </a:ext>
            </a:extLst>
          </p:cNvPr>
          <p:cNvSpPr txBox="1"/>
          <p:nvPr/>
        </p:nvSpPr>
        <p:spPr>
          <a:xfrm>
            <a:off x="614516" y="1591481"/>
            <a:ext cx="11201027" cy="16927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pt-BR" sz="2600" dirty="0">
                <a:solidFill>
                  <a:srgbClr val="4A4A4A"/>
                </a:solidFill>
                <a:latin typeface="Source Sans Pro" panose="020F0502020204030204" pitchFamily="34" charset="0"/>
                <a:cs typeface="Arial" panose="020B0604020202020204" pitchFamily="34" charset="0"/>
              </a:rPr>
              <a:t>Esse endereço posso colocar na </a:t>
            </a:r>
            <a:r>
              <a:rPr lang="pt-BR" sz="2600" dirty="0" err="1">
                <a:solidFill>
                  <a:srgbClr val="4A4A4A"/>
                </a:solidFill>
                <a:latin typeface="Source Sans Pro" panose="020F0502020204030204" pitchFamily="34" charset="0"/>
                <a:cs typeface="Arial" panose="020B0604020202020204" pitchFamily="34" charset="0"/>
              </a:rPr>
              <a:t>tag</a:t>
            </a:r>
            <a:r>
              <a:rPr lang="pt-BR" sz="2600" dirty="0">
                <a:solidFill>
                  <a:srgbClr val="4A4A4A"/>
                </a:solidFill>
                <a:latin typeface="Source Sans Pro" panose="020F0502020204030204" pitchFamily="34" charset="0"/>
                <a:cs typeface="Arial" panose="020B0604020202020204" pitchFamily="34" charset="0"/>
              </a:rPr>
              <a:t> &lt;</a:t>
            </a:r>
            <a:r>
              <a:rPr lang="pt-BR" sz="2600" dirty="0" err="1">
                <a:solidFill>
                  <a:srgbClr val="4A4A4A"/>
                </a:solidFill>
                <a:latin typeface="Source Sans Pro" panose="020F0502020204030204" pitchFamily="34" charset="0"/>
                <a:cs typeface="Arial" panose="020B0604020202020204" pitchFamily="34" charset="0"/>
              </a:rPr>
              <a:t>img</a:t>
            </a:r>
            <a:r>
              <a:rPr lang="pt-BR" sz="2600" dirty="0">
                <a:solidFill>
                  <a:srgbClr val="4A4A4A"/>
                </a:solidFill>
                <a:latin typeface="Source Sans Pro" panose="020F0502020204030204" pitchFamily="34" charset="0"/>
                <a:cs typeface="Arial" panose="020B0604020202020204" pitchFamily="34" charset="0"/>
              </a:rPr>
              <a:t> </a:t>
            </a:r>
            <a:r>
              <a:rPr lang="pt-BR" sz="2600" dirty="0" err="1">
                <a:solidFill>
                  <a:srgbClr val="4A4A4A"/>
                </a:solidFill>
                <a:latin typeface="Source Sans Pro" panose="020F0502020204030204" pitchFamily="34" charset="0"/>
                <a:cs typeface="Arial" panose="020B0604020202020204" pitchFamily="34" charset="0"/>
              </a:rPr>
              <a:t>src</a:t>
            </a:r>
            <a:r>
              <a:rPr lang="pt-BR" sz="2600" dirty="0">
                <a:solidFill>
                  <a:srgbClr val="4A4A4A"/>
                </a:solidFill>
                <a:latin typeface="Source Sans Pro" panose="020F0502020204030204" pitchFamily="34" charset="0"/>
                <a:cs typeface="Arial" panose="020B0604020202020204" pitchFamily="34" charset="0"/>
              </a:rPr>
              <a:t> = ..../&gt; em algum componente, como por exemplo no da lateral . </a:t>
            </a:r>
          </a:p>
          <a:p>
            <a:pPr algn="l"/>
            <a:endParaRPr lang="pt-BR" sz="2600" dirty="0">
              <a:solidFill>
                <a:srgbClr val="4A4A4A"/>
              </a:solidFill>
              <a:latin typeface="Source Sans Pro" panose="020F0502020204030204" pitchFamily="34" charset="0"/>
              <a:cs typeface="Arial" panose="020B0604020202020204" pitchFamily="34" charset="0"/>
            </a:endParaRPr>
          </a:p>
          <a:p>
            <a:pPr algn="l"/>
            <a:endParaRPr lang="pt-BR" sz="2600" dirty="0">
              <a:solidFill>
                <a:srgbClr val="4A4A4A"/>
              </a:solidFill>
              <a:latin typeface="Source Sans Pro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C5BA0AF5-E8C5-834F-72FE-4C72BCD3B4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516" y="3529235"/>
            <a:ext cx="10962967" cy="139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563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718385-058A-8D85-4842-56453B618A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7D612EB2-3916-F703-6823-B33662EEAB94}"/>
              </a:ext>
            </a:extLst>
          </p:cNvPr>
          <p:cNvSpPr/>
          <p:nvPr/>
        </p:nvSpPr>
        <p:spPr>
          <a:xfrm>
            <a:off x="0" y="871538"/>
            <a:ext cx="385763" cy="5114925"/>
          </a:xfrm>
          <a:prstGeom prst="rect">
            <a:avLst/>
          </a:prstGeom>
          <a:solidFill>
            <a:srgbClr val="A5002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pt-BR" dirty="0">
                <a:solidFill>
                  <a:srgbClr val="E3896D"/>
                </a:solidFill>
              </a:rPr>
              <a:t>Fernanda Fretes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96E6A4E3-D9C3-EC5C-AF60-1658C0C1A10A}"/>
              </a:ext>
            </a:extLst>
          </p:cNvPr>
          <p:cNvSpPr txBox="1">
            <a:spLocks/>
          </p:cNvSpPr>
          <p:nvPr/>
        </p:nvSpPr>
        <p:spPr>
          <a:xfrm>
            <a:off x="0" y="197572"/>
            <a:ext cx="10515600" cy="673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>
                <a:solidFill>
                  <a:srgbClr val="A50021"/>
                </a:solidFill>
              </a:rPr>
              <a:t>FrontEnd</a:t>
            </a:r>
            <a:r>
              <a:rPr lang="pt-BR" dirty="0">
                <a:solidFill>
                  <a:srgbClr val="A50021"/>
                </a:solidFill>
              </a:rPr>
              <a:t>  - </a:t>
            </a:r>
            <a:r>
              <a:rPr lang="pt-BR" dirty="0" err="1">
                <a:solidFill>
                  <a:srgbClr val="A50021"/>
                </a:solidFill>
              </a:rPr>
              <a:t>React</a:t>
            </a:r>
            <a:endParaRPr lang="pt-BR" dirty="0">
              <a:solidFill>
                <a:srgbClr val="A50021"/>
              </a:solidFill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4FD59500-EC0E-5937-C9D0-8413DF5B3E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solidFill>
            <a:srgbClr val="FAFBF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3E327757-D736-0926-04D0-882278768A30}"/>
              </a:ext>
            </a:extLst>
          </p:cNvPr>
          <p:cNvSpPr txBox="1"/>
          <p:nvPr/>
        </p:nvSpPr>
        <p:spPr>
          <a:xfrm>
            <a:off x="614516" y="930609"/>
            <a:ext cx="11201027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pt-BR" sz="2600" dirty="0">
                <a:solidFill>
                  <a:srgbClr val="4A4A4A"/>
                </a:solidFill>
                <a:latin typeface="Source Sans Pro" panose="020F0502020204030204" pitchFamily="34" charset="0"/>
                <a:cs typeface="Arial" panose="020B0604020202020204" pitchFamily="34" charset="0"/>
              </a:rPr>
              <a:t>Caso eu deseje usar uma imagem local, ou seja, uma que está armazenada no computador (servidor) , eu devo fazer a importação dela e depois chama-la com a </a:t>
            </a:r>
            <a:r>
              <a:rPr lang="pt-BR" sz="2600" dirty="0" err="1">
                <a:solidFill>
                  <a:srgbClr val="4A4A4A"/>
                </a:solidFill>
                <a:latin typeface="Source Sans Pro" panose="020F0502020204030204" pitchFamily="34" charset="0"/>
                <a:cs typeface="Arial" panose="020B0604020202020204" pitchFamily="34" charset="0"/>
              </a:rPr>
              <a:t>tag</a:t>
            </a:r>
            <a:r>
              <a:rPr lang="pt-BR" sz="2600" dirty="0">
                <a:solidFill>
                  <a:srgbClr val="4A4A4A"/>
                </a:solidFill>
                <a:latin typeface="Source Sans Pro" panose="020F0502020204030204" pitchFamily="34" charset="0"/>
                <a:cs typeface="Arial" panose="020B0604020202020204" pitchFamily="34" charset="0"/>
              </a:rPr>
              <a:t>&lt;</a:t>
            </a:r>
            <a:r>
              <a:rPr lang="pt-BR" sz="2600" dirty="0" err="1">
                <a:solidFill>
                  <a:srgbClr val="4A4A4A"/>
                </a:solidFill>
                <a:latin typeface="Source Sans Pro" panose="020F0502020204030204" pitchFamily="34" charset="0"/>
                <a:cs typeface="Arial" panose="020B0604020202020204" pitchFamily="34" charset="0"/>
              </a:rPr>
              <a:t>img</a:t>
            </a:r>
            <a:r>
              <a:rPr lang="pt-BR" sz="2600" dirty="0">
                <a:solidFill>
                  <a:srgbClr val="4A4A4A"/>
                </a:solidFill>
                <a:latin typeface="Source Sans Pro" panose="020F0502020204030204" pitchFamily="34" charset="0"/>
                <a:cs typeface="Arial" panose="020B0604020202020204" pitchFamily="34" charset="0"/>
              </a:rPr>
              <a:t> </a:t>
            </a:r>
            <a:r>
              <a:rPr lang="pt-BR" sz="2600" dirty="0" err="1">
                <a:solidFill>
                  <a:srgbClr val="4A4A4A"/>
                </a:solidFill>
                <a:latin typeface="Source Sans Pro" panose="020F0502020204030204" pitchFamily="34" charset="0"/>
                <a:cs typeface="Arial" panose="020B0604020202020204" pitchFamily="34" charset="0"/>
              </a:rPr>
              <a:t>src</a:t>
            </a:r>
            <a:r>
              <a:rPr lang="pt-BR" sz="2600" dirty="0">
                <a:solidFill>
                  <a:srgbClr val="4A4A4A"/>
                </a:solidFill>
                <a:latin typeface="Source Sans Pro" panose="020F0502020204030204" pitchFamily="34" charset="0"/>
                <a:cs typeface="Arial" panose="020B0604020202020204" pitchFamily="34" charset="0"/>
              </a:rPr>
              <a:t> = ..../&gt; em algum componente, como por exemplo no da lateral . </a:t>
            </a:r>
          </a:p>
          <a:p>
            <a:pPr algn="l"/>
            <a:endParaRPr lang="pt-BR" sz="2600" dirty="0">
              <a:solidFill>
                <a:srgbClr val="4A4A4A"/>
              </a:solidFill>
              <a:latin typeface="Source Sans Pro" panose="020F0502020204030204" pitchFamily="34" charset="0"/>
              <a:cs typeface="Arial" panose="020B0604020202020204" pitchFamily="34" charset="0"/>
            </a:endParaRPr>
          </a:p>
          <a:p>
            <a:pPr algn="l"/>
            <a:endParaRPr lang="pt-BR" sz="2600" dirty="0">
              <a:solidFill>
                <a:srgbClr val="4A4A4A"/>
              </a:solidFill>
              <a:latin typeface="Source Sans Pro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3562C7D0-B927-75A2-BD6D-1EE34E4CE7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6999" y="2506150"/>
            <a:ext cx="8558002" cy="3909399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1DEEB91C-2D35-B0F0-EAFC-1511534BD496}"/>
              </a:ext>
            </a:extLst>
          </p:cNvPr>
          <p:cNvSpPr/>
          <p:nvPr/>
        </p:nvSpPr>
        <p:spPr>
          <a:xfrm>
            <a:off x="2025445" y="2920181"/>
            <a:ext cx="7482349" cy="648929"/>
          </a:xfrm>
          <a:prstGeom prst="rect">
            <a:avLst/>
          </a:prstGeom>
          <a:noFill/>
          <a:ln w="38100">
            <a:solidFill>
              <a:srgbClr val="A5002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ACFF8EE5-5670-47BF-7599-8F34971EC5E5}"/>
              </a:ext>
            </a:extLst>
          </p:cNvPr>
          <p:cNvSpPr/>
          <p:nvPr/>
        </p:nvSpPr>
        <p:spPr>
          <a:xfrm>
            <a:off x="2354825" y="4820186"/>
            <a:ext cx="7482349" cy="648929"/>
          </a:xfrm>
          <a:prstGeom prst="rect">
            <a:avLst/>
          </a:prstGeom>
          <a:noFill/>
          <a:ln w="38100">
            <a:solidFill>
              <a:srgbClr val="A5002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314880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718385-058A-8D85-4842-56453B618A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7D612EB2-3916-F703-6823-B33662EEAB94}"/>
              </a:ext>
            </a:extLst>
          </p:cNvPr>
          <p:cNvSpPr/>
          <p:nvPr/>
        </p:nvSpPr>
        <p:spPr>
          <a:xfrm>
            <a:off x="0" y="871538"/>
            <a:ext cx="385763" cy="5114925"/>
          </a:xfrm>
          <a:prstGeom prst="rect">
            <a:avLst/>
          </a:prstGeom>
          <a:solidFill>
            <a:srgbClr val="A5002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pt-BR" dirty="0">
                <a:solidFill>
                  <a:srgbClr val="E3896D"/>
                </a:solidFill>
              </a:rPr>
              <a:t>Fernanda Fretes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96E6A4E3-D9C3-EC5C-AF60-1658C0C1A10A}"/>
              </a:ext>
            </a:extLst>
          </p:cNvPr>
          <p:cNvSpPr txBox="1">
            <a:spLocks/>
          </p:cNvSpPr>
          <p:nvPr/>
        </p:nvSpPr>
        <p:spPr>
          <a:xfrm>
            <a:off x="0" y="197572"/>
            <a:ext cx="10515600" cy="673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>
                <a:solidFill>
                  <a:srgbClr val="A50021"/>
                </a:solidFill>
              </a:rPr>
              <a:t>FrontEnd</a:t>
            </a:r>
            <a:r>
              <a:rPr lang="pt-BR" dirty="0">
                <a:solidFill>
                  <a:srgbClr val="A50021"/>
                </a:solidFill>
              </a:rPr>
              <a:t>  - </a:t>
            </a:r>
            <a:r>
              <a:rPr lang="pt-BR" dirty="0" err="1">
                <a:solidFill>
                  <a:srgbClr val="A50021"/>
                </a:solidFill>
              </a:rPr>
              <a:t>React</a:t>
            </a:r>
            <a:endParaRPr lang="pt-BR" dirty="0">
              <a:solidFill>
                <a:srgbClr val="A50021"/>
              </a:solidFill>
            </a:endParaRPr>
          </a:p>
        </p:txBody>
      </p:sp>
      <p:sp>
        <p:nvSpPr>
          <p:cNvPr id="5" name="Título 2">
            <a:extLst>
              <a:ext uri="{FF2B5EF4-FFF2-40B4-BE49-F238E27FC236}">
                <a16:creationId xmlns:a16="http://schemas.microsoft.com/office/drawing/2014/main" id="{E5292867-FD5B-168A-1C36-4584851E8ECC}"/>
              </a:ext>
            </a:extLst>
          </p:cNvPr>
          <p:cNvSpPr txBox="1">
            <a:spLocks/>
          </p:cNvSpPr>
          <p:nvPr/>
        </p:nvSpPr>
        <p:spPr>
          <a:xfrm>
            <a:off x="1073159" y="3054275"/>
            <a:ext cx="3489009" cy="262876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fontAlgn="base"/>
            <a:r>
              <a:rPr lang="pt-BR" sz="1200" b="0" i="0" dirty="0">
                <a:solidFill>
                  <a:srgbClr val="FFFFFF"/>
                </a:solidFill>
                <a:effectLst/>
                <a:latin typeface="Inter"/>
              </a:rPr>
              <a:t>obre o que você está tentando modelar e a funcionalidade ou o comportamento que você deseja ter.</a:t>
            </a:r>
            <a:endParaRPr lang="pt-BR" sz="3000" b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4FD59500-EC0E-5937-C9D0-8413DF5B3E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solidFill>
            <a:srgbClr val="FAFBF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B4E97595-0348-579C-9AA1-3EBBCF1FBFC0}"/>
              </a:ext>
            </a:extLst>
          </p:cNvPr>
          <p:cNvSpPr/>
          <p:nvPr/>
        </p:nvSpPr>
        <p:spPr>
          <a:xfrm>
            <a:off x="4562167" y="1949528"/>
            <a:ext cx="294968" cy="213569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7327D682-8917-ACB4-8939-5B0FBE2277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9883" y="871537"/>
            <a:ext cx="7768595" cy="5690450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9535C404-2E68-00C5-0780-0A6543CC62AE}"/>
              </a:ext>
            </a:extLst>
          </p:cNvPr>
          <p:cNvSpPr txBox="1"/>
          <p:nvPr/>
        </p:nvSpPr>
        <p:spPr>
          <a:xfrm>
            <a:off x="784416" y="1762715"/>
            <a:ext cx="2801301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pt-BR" sz="2600" dirty="0">
                <a:solidFill>
                  <a:srgbClr val="4A4A4A"/>
                </a:solidFill>
                <a:latin typeface="Source Sans Pro" panose="020F0502020204030204" pitchFamily="34" charset="0"/>
                <a:cs typeface="Arial" panose="020B0604020202020204" pitchFamily="34" charset="0"/>
              </a:rPr>
              <a:t>Nossa aplicação ainda está com essa carinha. </a:t>
            </a:r>
          </a:p>
          <a:p>
            <a:pPr algn="l"/>
            <a:endParaRPr lang="pt-BR" sz="2600" dirty="0">
              <a:solidFill>
                <a:srgbClr val="4A4A4A"/>
              </a:solidFill>
              <a:latin typeface="Source Sans Pro" panose="020F0502020204030204" pitchFamily="34" charset="0"/>
              <a:cs typeface="Arial" panose="020B0604020202020204" pitchFamily="34" charset="0"/>
            </a:endParaRPr>
          </a:p>
          <a:p>
            <a:pPr algn="l"/>
            <a:r>
              <a:rPr lang="pt-BR" sz="2600" dirty="0">
                <a:solidFill>
                  <a:srgbClr val="4A4A4A"/>
                </a:solidFill>
                <a:latin typeface="Source Sans Pro" panose="020F0502020204030204" pitchFamily="34" charset="0"/>
                <a:cs typeface="Arial" panose="020B0604020202020204" pitchFamily="34" charset="0"/>
              </a:rPr>
              <a:t>Bora melhorar?</a:t>
            </a:r>
          </a:p>
        </p:txBody>
      </p:sp>
    </p:spTree>
    <p:extLst>
      <p:ext uri="{BB962C8B-B14F-4D97-AF65-F5344CB8AC3E}">
        <p14:creationId xmlns:p14="http://schemas.microsoft.com/office/powerpoint/2010/main" val="32231789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718385-058A-8D85-4842-56453B618A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7D612EB2-3916-F703-6823-B33662EEAB94}"/>
              </a:ext>
            </a:extLst>
          </p:cNvPr>
          <p:cNvSpPr/>
          <p:nvPr/>
        </p:nvSpPr>
        <p:spPr>
          <a:xfrm>
            <a:off x="0" y="871538"/>
            <a:ext cx="385763" cy="5114925"/>
          </a:xfrm>
          <a:prstGeom prst="rect">
            <a:avLst/>
          </a:prstGeom>
          <a:solidFill>
            <a:srgbClr val="A5002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pt-BR" dirty="0">
                <a:solidFill>
                  <a:srgbClr val="E3896D"/>
                </a:solidFill>
              </a:rPr>
              <a:t>Fernanda Fretes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96E6A4E3-D9C3-EC5C-AF60-1658C0C1A10A}"/>
              </a:ext>
            </a:extLst>
          </p:cNvPr>
          <p:cNvSpPr txBox="1">
            <a:spLocks/>
          </p:cNvSpPr>
          <p:nvPr/>
        </p:nvSpPr>
        <p:spPr>
          <a:xfrm>
            <a:off x="0" y="197572"/>
            <a:ext cx="10515600" cy="673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>
                <a:solidFill>
                  <a:srgbClr val="A50021"/>
                </a:solidFill>
              </a:rPr>
              <a:t>FrontEnd</a:t>
            </a:r>
            <a:r>
              <a:rPr lang="pt-BR" dirty="0">
                <a:solidFill>
                  <a:srgbClr val="A50021"/>
                </a:solidFill>
              </a:rPr>
              <a:t>  - </a:t>
            </a:r>
            <a:r>
              <a:rPr lang="pt-BR" dirty="0" err="1">
                <a:solidFill>
                  <a:srgbClr val="A50021"/>
                </a:solidFill>
              </a:rPr>
              <a:t>React</a:t>
            </a:r>
            <a:endParaRPr lang="pt-BR" dirty="0">
              <a:solidFill>
                <a:srgbClr val="A50021"/>
              </a:solidFill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4FD59500-EC0E-5937-C9D0-8413DF5B3E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solidFill>
            <a:srgbClr val="FAFBF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3E327757-D736-0926-04D0-882278768A30}"/>
              </a:ext>
            </a:extLst>
          </p:cNvPr>
          <p:cNvSpPr txBox="1"/>
          <p:nvPr/>
        </p:nvSpPr>
        <p:spPr>
          <a:xfrm>
            <a:off x="614516" y="930609"/>
            <a:ext cx="11201027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endParaRPr lang="pt-BR" sz="2600" dirty="0">
              <a:solidFill>
                <a:srgbClr val="4A4A4A"/>
              </a:solidFill>
              <a:latin typeface="Source Sans Pro" panose="020F0502020204030204" pitchFamily="34" charset="0"/>
              <a:cs typeface="Arial" panose="020B0604020202020204" pitchFamily="34" charset="0"/>
            </a:endParaRPr>
          </a:p>
          <a:p>
            <a:pPr algn="l"/>
            <a:endParaRPr lang="pt-BR" sz="2600" dirty="0">
              <a:solidFill>
                <a:srgbClr val="4A4A4A"/>
              </a:solidFill>
              <a:latin typeface="Source Sans Pro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706FD5DF-4A54-4DB8-1CD0-28290124AE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516" y="1376885"/>
            <a:ext cx="11346426" cy="4366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9115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718385-058A-8D85-4842-56453B618A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7D612EB2-3916-F703-6823-B33662EEAB94}"/>
              </a:ext>
            </a:extLst>
          </p:cNvPr>
          <p:cNvSpPr/>
          <p:nvPr/>
        </p:nvSpPr>
        <p:spPr>
          <a:xfrm>
            <a:off x="0" y="871538"/>
            <a:ext cx="385763" cy="5114925"/>
          </a:xfrm>
          <a:prstGeom prst="rect">
            <a:avLst/>
          </a:prstGeom>
          <a:solidFill>
            <a:srgbClr val="A5002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pt-BR" dirty="0">
                <a:solidFill>
                  <a:srgbClr val="E3896D"/>
                </a:solidFill>
              </a:rPr>
              <a:t>Fernanda Fretes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96E6A4E3-D9C3-EC5C-AF60-1658C0C1A10A}"/>
              </a:ext>
            </a:extLst>
          </p:cNvPr>
          <p:cNvSpPr txBox="1">
            <a:spLocks/>
          </p:cNvSpPr>
          <p:nvPr/>
        </p:nvSpPr>
        <p:spPr>
          <a:xfrm>
            <a:off x="0" y="197572"/>
            <a:ext cx="10515600" cy="673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>
                <a:solidFill>
                  <a:srgbClr val="A50021"/>
                </a:solidFill>
              </a:rPr>
              <a:t>FrontEnd</a:t>
            </a:r>
            <a:r>
              <a:rPr lang="pt-BR" dirty="0">
                <a:solidFill>
                  <a:srgbClr val="A50021"/>
                </a:solidFill>
              </a:rPr>
              <a:t>  - </a:t>
            </a:r>
            <a:r>
              <a:rPr lang="pt-BR" dirty="0" err="1">
                <a:solidFill>
                  <a:srgbClr val="A50021"/>
                </a:solidFill>
              </a:rPr>
              <a:t>React</a:t>
            </a:r>
            <a:endParaRPr lang="pt-BR" dirty="0">
              <a:solidFill>
                <a:srgbClr val="A50021"/>
              </a:solidFill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4FD59500-EC0E-5937-C9D0-8413DF5B3E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solidFill>
            <a:srgbClr val="FAFBF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3E327757-D736-0926-04D0-882278768A30}"/>
              </a:ext>
            </a:extLst>
          </p:cNvPr>
          <p:cNvSpPr txBox="1"/>
          <p:nvPr/>
        </p:nvSpPr>
        <p:spPr>
          <a:xfrm>
            <a:off x="614516" y="930609"/>
            <a:ext cx="11201027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pt-BR" sz="2600" dirty="0">
                <a:solidFill>
                  <a:srgbClr val="4A4A4A"/>
                </a:solidFill>
                <a:latin typeface="Source Sans Pro" panose="020F0502020204030204" pitchFamily="34" charset="0"/>
                <a:cs typeface="Arial" panose="020B0604020202020204" pitchFamily="34" charset="0"/>
              </a:rPr>
              <a:t>Caso eu deseje usar uma imagem local, ou seja, uma que está armazenada no computador (servidor) , eu devo fazer a importação dela e depois chama-la com a </a:t>
            </a:r>
            <a:r>
              <a:rPr lang="pt-BR" sz="2600" dirty="0" err="1">
                <a:solidFill>
                  <a:srgbClr val="4A4A4A"/>
                </a:solidFill>
                <a:latin typeface="Source Sans Pro" panose="020F0502020204030204" pitchFamily="34" charset="0"/>
                <a:cs typeface="Arial" panose="020B0604020202020204" pitchFamily="34" charset="0"/>
              </a:rPr>
              <a:t>tag</a:t>
            </a:r>
            <a:r>
              <a:rPr lang="pt-BR" sz="2600" dirty="0">
                <a:solidFill>
                  <a:srgbClr val="4A4A4A"/>
                </a:solidFill>
                <a:latin typeface="Source Sans Pro" panose="020F0502020204030204" pitchFamily="34" charset="0"/>
                <a:cs typeface="Arial" panose="020B0604020202020204" pitchFamily="34" charset="0"/>
              </a:rPr>
              <a:t>&lt;</a:t>
            </a:r>
            <a:r>
              <a:rPr lang="pt-BR" sz="2600" dirty="0" err="1">
                <a:solidFill>
                  <a:srgbClr val="4A4A4A"/>
                </a:solidFill>
                <a:latin typeface="Source Sans Pro" panose="020F0502020204030204" pitchFamily="34" charset="0"/>
                <a:cs typeface="Arial" panose="020B0604020202020204" pitchFamily="34" charset="0"/>
              </a:rPr>
              <a:t>img</a:t>
            </a:r>
            <a:r>
              <a:rPr lang="pt-BR" sz="2600" dirty="0">
                <a:solidFill>
                  <a:srgbClr val="4A4A4A"/>
                </a:solidFill>
                <a:latin typeface="Source Sans Pro" panose="020F0502020204030204" pitchFamily="34" charset="0"/>
                <a:cs typeface="Arial" panose="020B0604020202020204" pitchFamily="34" charset="0"/>
              </a:rPr>
              <a:t> </a:t>
            </a:r>
            <a:r>
              <a:rPr lang="pt-BR" sz="2600" dirty="0" err="1">
                <a:solidFill>
                  <a:srgbClr val="4A4A4A"/>
                </a:solidFill>
                <a:latin typeface="Source Sans Pro" panose="020F0502020204030204" pitchFamily="34" charset="0"/>
                <a:cs typeface="Arial" panose="020B0604020202020204" pitchFamily="34" charset="0"/>
              </a:rPr>
              <a:t>src</a:t>
            </a:r>
            <a:r>
              <a:rPr lang="pt-BR" sz="2600" dirty="0">
                <a:solidFill>
                  <a:srgbClr val="4A4A4A"/>
                </a:solidFill>
                <a:latin typeface="Source Sans Pro" panose="020F0502020204030204" pitchFamily="34" charset="0"/>
                <a:cs typeface="Arial" panose="020B0604020202020204" pitchFamily="34" charset="0"/>
              </a:rPr>
              <a:t> = ..../&gt; em algum componente, como por exemplo no da lateral . </a:t>
            </a:r>
          </a:p>
          <a:p>
            <a:pPr algn="l"/>
            <a:endParaRPr lang="pt-BR" sz="2600" dirty="0">
              <a:solidFill>
                <a:srgbClr val="4A4A4A"/>
              </a:solidFill>
              <a:latin typeface="Source Sans Pro" panose="020F0502020204030204" pitchFamily="34" charset="0"/>
              <a:cs typeface="Arial" panose="020B0604020202020204" pitchFamily="34" charset="0"/>
            </a:endParaRPr>
          </a:p>
          <a:p>
            <a:pPr algn="l"/>
            <a:endParaRPr lang="pt-BR" sz="2600" dirty="0">
              <a:solidFill>
                <a:srgbClr val="4A4A4A"/>
              </a:solidFill>
              <a:latin typeface="Source Sans Pro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25A7191D-B13B-9DAA-38E1-429EB88392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3884" y="2454924"/>
            <a:ext cx="8544232" cy="4085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6560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718385-058A-8D85-4842-56453B618A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7D612EB2-3916-F703-6823-B33662EEAB94}"/>
              </a:ext>
            </a:extLst>
          </p:cNvPr>
          <p:cNvSpPr/>
          <p:nvPr/>
        </p:nvSpPr>
        <p:spPr>
          <a:xfrm>
            <a:off x="0" y="871538"/>
            <a:ext cx="385763" cy="5114925"/>
          </a:xfrm>
          <a:prstGeom prst="rect">
            <a:avLst/>
          </a:prstGeom>
          <a:solidFill>
            <a:srgbClr val="A5002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pt-BR" dirty="0">
                <a:solidFill>
                  <a:srgbClr val="E3896D"/>
                </a:solidFill>
              </a:rPr>
              <a:t>Fernanda Fretes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96E6A4E3-D9C3-EC5C-AF60-1658C0C1A10A}"/>
              </a:ext>
            </a:extLst>
          </p:cNvPr>
          <p:cNvSpPr txBox="1">
            <a:spLocks/>
          </p:cNvSpPr>
          <p:nvPr/>
        </p:nvSpPr>
        <p:spPr>
          <a:xfrm>
            <a:off x="0" y="197572"/>
            <a:ext cx="10515600" cy="673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>
                <a:solidFill>
                  <a:srgbClr val="A50021"/>
                </a:solidFill>
              </a:rPr>
              <a:t>FrontEnd</a:t>
            </a:r>
            <a:r>
              <a:rPr lang="pt-BR" dirty="0">
                <a:solidFill>
                  <a:srgbClr val="A50021"/>
                </a:solidFill>
              </a:rPr>
              <a:t>  - </a:t>
            </a:r>
            <a:r>
              <a:rPr lang="pt-BR" dirty="0" err="1">
                <a:solidFill>
                  <a:srgbClr val="A50021"/>
                </a:solidFill>
              </a:rPr>
              <a:t>React</a:t>
            </a:r>
            <a:endParaRPr lang="pt-BR" dirty="0">
              <a:solidFill>
                <a:srgbClr val="A50021"/>
              </a:solidFill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4FD59500-EC0E-5937-C9D0-8413DF5B3E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solidFill>
            <a:srgbClr val="FAFBF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3E327757-D736-0926-04D0-882278768A30}"/>
              </a:ext>
            </a:extLst>
          </p:cNvPr>
          <p:cNvSpPr txBox="1"/>
          <p:nvPr/>
        </p:nvSpPr>
        <p:spPr>
          <a:xfrm>
            <a:off x="614516" y="1107588"/>
            <a:ext cx="11201027" cy="289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pt-BR" sz="2600" dirty="0">
                <a:solidFill>
                  <a:srgbClr val="4A4A4A"/>
                </a:solidFill>
                <a:latin typeface="Source Sans Pro" panose="020F0502020204030204" pitchFamily="34" charset="0"/>
                <a:cs typeface="Arial" panose="020B0604020202020204" pitchFamily="34" charset="0"/>
              </a:rPr>
              <a:t>O conteúdo, é o único componente que ainda não mexemos, então, vamos começar a popular com algumas informações. Vamos criar mais dois arquivos em componentes. O “</a:t>
            </a:r>
            <a:r>
              <a:rPr lang="pt-BR" sz="2600" dirty="0" err="1">
                <a:solidFill>
                  <a:srgbClr val="4A4A4A"/>
                </a:solidFill>
                <a:latin typeface="Source Sans Pro" panose="020F0502020204030204" pitchFamily="34" charset="0"/>
                <a:cs typeface="Arial" panose="020B0604020202020204" pitchFamily="34" charset="0"/>
              </a:rPr>
              <a:t>Card.jsx</a:t>
            </a:r>
            <a:r>
              <a:rPr lang="pt-BR" sz="2600" dirty="0">
                <a:solidFill>
                  <a:srgbClr val="4A4A4A"/>
                </a:solidFill>
                <a:latin typeface="Source Sans Pro" panose="020F0502020204030204" pitchFamily="34" charset="0"/>
                <a:cs typeface="Arial" panose="020B0604020202020204" pitchFamily="34" charset="0"/>
              </a:rPr>
              <a:t>” e o “Card.module.css”. É Neste card que vamos colocar os filmes que desejamos ver. </a:t>
            </a:r>
          </a:p>
          <a:p>
            <a:pPr algn="l"/>
            <a:endParaRPr lang="pt-BR" sz="2600" dirty="0">
              <a:solidFill>
                <a:srgbClr val="4A4A4A"/>
              </a:solidFill>
              <a:latin typeface="Source Sans Pro" panose="020F0502020204030204" pitchFamily="34" charset="0"/>
              <a:cs typeface="Arial" panose="020B0604020202020204" pitchFamily="34" charset="0"/>
            </a:endParaRPr>
          </a:p>
          <a:p>
            <a:pPr algn="l"/>
            <a:endParaRPr lang="pt-BR" sz="2600" dirty="0">
              <a:solidFill>
                <a:srgbClr val="4A4A4A"/>
              </a:solidFill>
              <a:latin typeface="Source Sans Pro" panose="020F0502020204030204" pitchFamily="34" charset="0"/>
              <a:cs typeface="Arial" panose="020B0604020202020204" pitchFamily="34" charset="0"/>
            </a:endParaRPr>
          </a:p>
          <a:p>
            <a:pPr algn="l"/>
            <a:endParaRPr lang="pt-BR" sz="2600" dirty="0">
              <a:solidFill>
                <a:srgbClr val="4A4A4A"/>
              </a:solidFill>
              <a:latin typeface="Source Sans Pro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A3F7547B-BD6E-A039-3631-88690DBCBD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69"/>
          <a:stretch/>
        </p:blipFill>
        <p:spPr>
          <a:xfrm>
            <a:off x="704383" y="2725182"/>
            <a:ext cx="10783234" cy="3773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3382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718385-058A-8D85-4842-56453B618A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7D612EB2-3916-F703-6823-B33662EEAB94}"/>
              </a:ext>
            </a:extLst>
          </p:cNvPr>
          <p:cNvSpPr/>
          <p:nvPr/>
        </p:nvSpPr>
        <p:spPr>
          <a:xfrm>
            <a:off x="0" y="871538"/>
            <a:ext cx="385763" cy="5114925"/>
          </a:xfrm>
          <a:prstGeom prst="rect">
            <a:avLst/>
          </a:prstGeom>
          <a:solidFill>
            <a:srgbClr val="A5002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pt-BR" dirty="0">
                <a:solidFill>
                  <a:srgbClr val="E3896D"/>
                </a:solidFill>
              </a:rPr>
              <a:t>Fernanda Fretes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96E6A4E3-D9C3-EC5C-AF60-1658C0C1A10A}"/>
              </a:ext>
            </a:extLst>
          </p:cNvPr>
          <p:cNvSpPr txBox="1">
            <a:spLocks/>
          </p:cNvSpPr>
          <p:nvPr/>
        </p:nvSpPr>
        <p:spPr>
          <a:xfrm>
            <a:off x="0" y="197572"/>
            <a:ext cx="10515600" cy="673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>
                <a:solidFill>
                  <a:srgbClr val="A50021"/>
                </a:solidFill>
              </a:rPr>
              <a:t>FrontEnd</a:t>
            </a:r>
            <a:r>
              <a:rPr lang="pt-BR" dirty="0">
                <a:solidFill>
                  <a:srgbClr val="A50021"/>
                </a:solidFill>
              </a:rPr>
              <a:t>  - </a:t>
            </a:r>
            <a:r>
              <a:rPr lang="pt-BR" dirty="0" err="1">
                <a:solidFill>
                  <a:srgbClr val="A50021"/>
                </a:solidFill>
              </a:rPr>
              <a:t>React</a:t>
            </a:r>
            <a:endParaRPr lang="pt-BR" dirty="0">
              <a:solidFill>
                <a:srgbClr val="A50021"/>
              </a:solidFill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4FD59500-EC0E-5937-C9D0-8413DF5B3E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solidFill>
            <a:srgbClr val="FAFBF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3E327757-D736-0926-04D0-882278768A30}"/>
              </a:ext>
            </a:extLst>
          </p:cNvPr>
          <p:cNvSpPr txBox="1"/>
          <p:nvPr/>
        </p:nvSpPr>
        <p:spPr>
          <a:xfrm>
            <a:off x="614516" y="1107588"/>
            <a:ext cx="11201027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pt-BR" sz="2600" dirty="0">
                <a:solidFill>
                  <a:srgbClr val="4A4A4A"/>
                </a:solidFill>
                <a:latin typeface="Source Sans Pro" panose="020F0502020204030204" pitchFamily="34" charset="0"/>
                <a:cs typeface="Arial" panose="020B0604020202020204" pitchFamily="34" charset="0"/>
              </a:rPr>
              <a:t>E para ficar melhor alinhado e ter um uso para esse componente, vamos fazer algumas mudanças no componente conteúdo e no seu CSS. </a:t>
            </a:r>
          </a:p>
          <a:p>
            <a:pPr algn="l"/>
            <a:endParaRPr lang="pt-BR" sz="2600" dirty="0">
              <a:solidFill>
                <a:srgbClr val="4A4A4A"/>
              </a:solidFill>
              <a:latin typeface="Source Sans Pro" panose="020F0502020204030204" pitchFamily="34" charset="0"/>
              <a:cs typeface="Arial" panose="020B0604020202020204" pitchFamily="34" charset="0"/>
            </a:endParaRPr>
          </a:p>
          <a:p>
            <a:pPr algn="l"/>
            <a:endParaRPr lang="pt-BR" sz="2600" dirty="0">
              <a:solidFill>
                <a:srgbClr val="4A4A4A"/>
              </a:solidFill>
              <a:latin typeface="Source Sans Pro" panose="020F0502020204030204" pitchFamily="34" charset="0"/>
              <a:cs typeface="Arial" panose="020B0604020202020204" pitchFamily="34" charset="0"/>
            </a:endParaRPr>
          </a:p>
          <a:p>
            <a:pPr algn="l"/>
            <a:endParaRPr lang="pt-BR" sz="2600" dirty="0">
              <a:solidFill>
                <a:srgbClr val="4A4A4A"/>
              </a:solidFill>
              <a:latin typeface="Source Sans Pro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4A439AC4-2BD8-1458-DF54-2BFAE83A00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435" y="2030609"/>
            <a:ext cx="11187129" cy="2796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0943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718385-058A-8D85-4842-56453B618A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7D612EB2-3916-F703-6823-B33662EEAB94}"/>
              </a:ext>
            </a:extLst>
          </p:cNvPr>
          <p:cNvSpPr/>
          <p:nvPr/>
        </p:nvSpPr>
        <p:spPr>
          <a:xfrm>
            <a:off x="0" y="871538"/>
            <a:ext cx="385763" cy="5114925"/>
          </a:xfrm>
          <a:prstGeom prst="rect">
            <a:avLst/>
          </a:prstGeom>
          <a:solidFill>
            <a:srgbClr val="A5002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pt-BR" dirty="0">
                <a:solidFill>
                  <a:srgbClr val="E3896D"/>
                </a:solidFill>
              </a:rPr>
              <a:t>Fernanda Fretes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96E6A4E3-D9C3-EC5C-AF60-1658C0C1A10A}"/>
              </a:ext>
            </a:extLst>
          </p:cNvPr>
          <p:cNvSpPr txBox="1">
            <a:spLocks/>
          </p:cNvSpPr>
          <p:nvPr/>
        </p:nvSpPr>
        <p:spPr>
          <a:xfrm>
            <a:off x="0" y="197572"/>
            <a:ext cx="10515600" cy="673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>
                <a:solidFill>
                  <a:srgbClr val="A50021"/>
                </a:solidFill>
              </a:rPr>
              <a:t>FrontEnd</a:t>
            </a:r>
            <a:r>
              <a:rPr lang="pt-BR" dirty="0">
                <a:solidFill>
                  <a:srgbClr val="A50021"/>
                </a:solidFill>
              </a:rPr>
              <a:t>  - </a:t>
            </a:r>
            <a:r>
              <a:rPr lang="pt-BR" dirty="0" err="1">
                <a:solidFill>
                  <a:srgbClr val="A50021"/>
                </a:solidFill>
              </a:rPr>
              <a:t>React</a:t>
            </a:r>
            <a:endParaRPr lang="pt-BR" dirty="0">
              <a:solidFill>
                <a:srgbClr val="A50021"/>
              </a:solidFill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4FD59500-EC0E-5937-C9D0-8413DF5B3E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solidFill>
            <a:srgbClr val="FAFBF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3E327757-D736-0926-04D0-882278768A30}"/>
              </a:ext>
            </a:extLst>
          </p:cNvPr>
          <p:cNvSpPr txBox="1"/>
          <p:nvPr/>
        </p:nvSpPr>
        <p:spPr>
          <a:xfrm>
            <a:off x="614516" y="1107588"/>
            <a:ext cx="11201027" cy="16927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pt-BR" sz="2600" dirty="0">
                <a:solidFill>
                  <a:srgbClr val="4A4A4A"/>
                </a:solidFill>
                <a:latin typeface="Source Sans Pro" panose="020F0502020204030204" pitchFamily="34" charset="0"/>
                <a:cs typeface="Arial" panose="020B0604020202020204" pitchFamily="34" charset="0"/>
              </a:rPr>
              <a:t>A aplicação ficará com essa apresentação fazendo esses comandos.  </a:t>
            </a:r>
          </a:p>
          <a:p>
            <a:pPr algn="l"/>
            <a:endParaRPr lang="pt-BR" sz="2600" dirty="0">
              <a:solidFill>
                <a:srgbClr val="4A4A4A"/>
              </a:solidFill>
              <a:latin typeface="Source Sans Pro" panose="020F0502020204030204" pitchFamily="34" charset="0"/>
              <a:cs typeface="Arial" panose="020B0604020202020204" pitchFamily="34" charset="0"/>
            </a:endParaRPr>
          </a:p>
          <a:p>
            <a:pPr algn="l"/>
            <a:endParaRPr lang="pt-BR" sz="2600" dirty="0">
              <a:solidFill>
                <a:srgbClr val="4A4A4A"/>
              </a:solidFill>
              <a:latin typeface="Source Sans Pro" panose="020F0502020204030204" pitchFamily="34" charset="0"/>
              <a:cs typeface="Arial" panose="020B0604020202020204" pitchFamily="34" charset="0"/>
            </a:endParaRPr>
          </a:p>
          <a:p>
            <a:pPr algn="l"/>
            <a:endParaRPr lang="pt-BR" sz="2600" dirty="0">
              <a:solidFill>
                <a:srgbClr val="4A4A4A"/>
              </a:solidFill>
              <a:latin typeface="Source Sans Pro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4CB7BA2D-CDF4-2D5A-8C71-20CB65BE5C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916" y="1794971"/>
            <a:ext cx="10515600" cy="4525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4267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718385-058A-8D85-4842-56453B618A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7D612EB2-3916-F703-6823-B33662EEAB94}"/>
              </a:ext>
            </a:extLst>
          </p:cNvPr>
          <p:cNvSpPr/>
          <p:nvPr/>
        </p:nvSpPr>
        <p:spPr>
          <a:xfrm>
            <a:off x="0" y="871538"/>
            <a:ext cx="385763" cy="5114925"/>
          </a:xfrm>
          <a:prstGeom prst="rect">
            <a:avLst/>
          </a:prstGeom>
          <a:solidFill>
            <a:srgbClr val="A5002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pt-BR" dirty="0">
                <a:solidFill>
                  <a:srgbClr val="E3896D"/>
                </a:solidFill>
              </a:rPr>
              <a:t>Fernanda Fretes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96E6A4E3-D9C3-EC5C-AF60-1658C0C1A10A}"/>
              </a:ext>
            </a:extLst>
          </p:cNvPr>
          <p:cNvSpPr txBox="1">
            <a:spLocks/>
          </p:cNvSpPr>
          <p:nvPr/>
        </p:nvSpPr>
        <p:spPr>
          <a:xfrm>
            <a:off x="0" y="197572"/>
            <a:ext cx="10515600" cy="673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>
                <a:solidFill>
                  <a:srgbClr val="A50021"/>
                </a:solidFill>
              </a:rPr>
              <a:t>FrontEnd</a:t>
            </a:r>
            <a:r>
              <a:rPr lang="pt-BR" dirty="0">
                <a:solidFill>
                  <a:srgbClr val="A50021"/>
                </a:solidFill>
              </a:rPr>
              <a:t>  - </a:t>
            </a:r>
            <a:r>
              <a:rPr lang="pt-BR" dirty="0" err="1">
                <a:solidFill>
                  <a:srgbClr val="A50021"/>
                </a:solidFill>
              </a:rPr>
              <a:t>React</a:t>
            </a:r>
            <a:endParaRPr lang="pt-BR" dirty="0">
              <a:solidFill>
                <a:srgbClr val="A50021"/>
              </a:solidFill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4FD59500-EC0E-5937-C9D0-8413DF5B3E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solidFill>
            <a:srgbClr val="FAFBF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3E327757-D736-0926-04D0-882278768A30}"/>
              </a:ext>
            </a:extLst>
          </p:cNvPr>
          <p:cNvSpPr txBox="1"/>
          <p:nvPr/>
        </p:nvSpPr>
        <p:spPr>
          <a:xfrm>
            <a:off x="385763" y="871537"/>
            <a:ext cx="11201027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pt-BR" sz="2400" dirty="0">
                <a:solidFill>
                  <a:srgbClr val="4A4A4A"/>
                </a:solidFill>
                <a:latin typeface="Source Sans Pro" panose="020F0502020204030204" pitchFamily="34" charset="0"/>
                <a:cs typeface="Arial" panose="020B0604020202020204" pitchFamily="34" charset="0"/>
              </a:rPr>
              <a:t>A base inicial da nossa aplicação já está pronta, mas é interessante que consigamos colocar no “card” filmes de um catálogo. E para isso vamos usar uma API. </a:t>
            </a:r>
          </a:p>
          <a:p>
            <a:pPr algn="l"/>
            <a:endParaRPr lang="pt-BR" sz="2400" dirty="0">
              <a:solidFill>
                <a:srgbClr val="4A4A4A"/>
              </a:solidFill>
              <a:latin typeface="Source Sans Pro" panose="020F0502020204030204" pitchFamily="34" charset="0"/>
              <a:cs typeface="Arial" panose="020B0604020202020204" pitchFamily="34" charset="0"/>
            </a:endParaRPr>
          </a:p>
          <a:p>
            <a:pPr algn="l"/>
            <a:r>
              <a:rPr lang="pt-BR" sz="2400" dirty="0">
                <a:solidFill>
                  <a:srgbClr val="4A4A4A"/>
                </a:solidFill>
                <a:latin typeface="Source Sans Pro" panose="020F0502020204030204" pitchFamily="34" charset="0"/>
                <a:cs typeface="Arial" panose="020B0604020202020204" pitchFamily="34" charset="0"/>
              </a:rPr>
              <a:t>O site The </a:t>
            </a:r>
            <a:r>
              <a:rPr lang="pt-BR" sz="2400" dirty="0" err="1">
                <a:solidFill>
                  <a:srgbClr val="4A4A4A"/>
                </a:solidFill>
                <a:latin typeface="Source Sans Pro" panose="020F0502020204030204" pitchFamily="34" charset="0"/>
                <a:cs typeface="Arial" panose="020B0604020202020204" pitchFamily="34" charset="0"/>
              </a:rPr>
              <a:t>movie</a:t>
            </a:r>
            <a:r>
              <a:rPr lang="pt-BR" sz="2400" dirty="0">
                <a:solidFill>
                  <a:srgbClr val="4A4A4A"/>
                </a:solidFill>
                <a:latin typeface="Source Sans Pro" panose="020F0502020204030204" pitchFamily="34" charset="0"/>
                <a:cs typeface="Arial" panose="020B0604020202020204" pitchFamily="34" charset="0"/>
              </a:rPr>
              <a:t> DB disponibiliza uma API para consumo quando o uso é acadêmico. Para isso é necessário fazer um pequeno cadastro, para que seja enviado uma chave no e-mail. </a:t>
            </a:r>
          </a:p>
          <a:p>
            <a:pPr algn="l"/>
            <a:r>
              <a:rPr lang="pt-BR" sz="2400" dirty="0">
                <a:solidFill>
                  <a:srgbClr val="4A4A4A"/>
                </a:solidFill>
                <a:latin typeface="Source Sans Pro" panose="020F0502020204030204" pitchFamily="34" charset="0"/>
                <a:cs typeface="Arial" panose="020B0604020202020204" pitchFamily="34" charset="0"/>
              </a:rPr>
              <a:t> </a:t>
            </a:r>
          </a:p>
          <a:p>
            <a:pPr algn="l"/>
            <a:endParaRPr lang="pt-BR" sz="2400" dirty="0">
              <a:solidFill>
                <a:srgbClr val="4A4A4A"/>
              </a:solidFill>
              <a:latin typeface="Source Sans Pro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AAF174E0-CF5F-F469-A773-0E7974A318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6135" y="3001906"/>
            <a:ext cx="8310796" cy="3406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1377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718385-058A-8D85-4842-56453B618A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7D612EB2-3916-F703-6823-B33662EEAB94}"/>
              </a:ext>
            </a:extLst>
          </p:cNvPr>
          <p:cNvSpPr/>
          <p:nvPr/>
        </p:nvSpPr>
        <p:spPr>
          <a:xfrm>
            <a:off x="0" y="871538"/>
            <a:ext cx="385763" cy="5114925"/>
          </a:xfrm>
          <a:prstGeom prst="rect">
            <a:avLst/>
          </a:prstGeom>
          <a:solidFill>
            <a:srgbClr val="A5002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pt-BR" dirty="0">
                <a:solidFill>
                  <a:srgbClr val="E3896D"/>
                </a:solidFill>
              </a:rPr>
              <a:t>Fernanda Fretes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96E6A4E3-D9C3-EC5C-AF60-1658C0C1A10A}"/>
              </a:ext>
            </a:extLst>
          </p:cNvPr>
          <p:cNvSpPr txBox="1">
            <a:spLocks/>
          </p:cNvSpPr>
          <p:nvPr/>
        </p:nvSpPr>
        <p:spPr>
          <a:xfrm>
            <a:off x="0" y="197572"/>
            <a:ext cx="10515600" cy="673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>
                <a:solidFill>
                  <a:srgbClr val="A50021"/>
                </a:solidFill>
              </a:rPr>
              <a:t>FrontEnd</a:t>
            </a:r>
            <a:r>
              <a:rPr lang="pt-BR" dirty="0">
                <a:solidFill>
                  <a:srgbClr val="A50021"/>
                </a:solidFill>
              </a:rPr>
              <a:t>  - </a:t>
            </a:r>
            <a:r>
              <a:rPr lang="pt-BR" dirty="0" err="1">
                <a:solidFill>
                  <a:srgbClr val="A50021"/>
                </a:solidFill>
              </a:rPr>
              <a:t>React</a:t>
            </a:r>
            <a:endParaRPr lang="pt-BR" dirty="0">
              <a:solidFill>
                <a:srgbClr val="A50021"/>
              </a:solidFill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4FD59500-EC0E-5937-C9D0-8413DF5B3E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solidFill>
            <a:srgbClr val="FAFBF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3E327757-D736-0926-04D0-882278768A30}"/>
              </a:ext>
            </a:extLst>
          </p:cNvPr>
          <p:cNvSpPr txBox="1"/>
          <p:nvPr/>
        </p:nvSpPr>
        <p:spPr>
          <a:xfrm>
            <a:off x="495486" y="1462148"/>
            <a:ext cx="11201027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pt-BR" sz="2400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Uma </a:t>
            </a:r>
            <a:r>
              <a:rPr lang="pt-BR" sz="2400" b="1" i="0" dirty="0">
                <a:solidFill>
                  <a:srgbClr val="112E61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API </a:t>
            </a:r>
            <a:r>
              <a:rPr lang="pt-BR" sz="2400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pt-BR" sz="2400" b="0" i="0" dirty="0" err="1">
                <a:solidFill>
                  <a:srgbClr val="212529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Application</a:t>
            </a:r>
            <a:r>
              <a:rPr lang="pt-BR" sz="2400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400" b="0" i="0" dirty="0" err="1">
                <a:solidFill>
                  <a:srgbClr val="212529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Programming</a:t>
            </a:r>
            <a:r>
              <a:rPr lang="pt-BR" sz="2400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Interface – Interface de Programação de Aplicações) é um conjunto de códigos, regras, protocolos e opções que possibilitam a comunicação entre diferentes aplicações.</a:t>
            </a:r>
          </a:p>
          <a:p>
            <a:pPr algn="l"/>
            <a:endParaRPr lang="pt-BR" sz="2400" b="0" i="0" dirty="0">
              <a:solidFill>
                <a:srgbClr val="212529"/>
              </a:solidFill>
              <a:effectLst/>
              <a:highlight>
                <a:srgbClr val="FFFFFF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pt-BR" sz="2400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As APIs podem ser usadas para acessar recursos e funcionalidades de sistemas ou serviços de software, como sistemas operacionais, bancos de dados, serviços web, aplicativos e outros.</a:t>
            </a:r>
          </a:p>
          <a:p>
            <a:pPr algn="l"/>
            <a:endParaRPr lang="pt-BR" sz="2400" b="0" i="0" dirty="0">
              <a:solidFill>
                <a:srgbClr val="212529"/>
              </a:solidFill>
              <a:effectLst/>
              <a:highlight>
                <a:srgbClr val="FFFFFF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pt-BR" sz="2400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Através das APIs, podemos acessar esse conjunto de códigos que nos fornecem diversas funcionalidades de programação, sem a necessidade de nos preocuparmos com sua construção e funcionamento detalhados.</a:t>
            </a:r>
          </a:p>
          <a:p>
            <a:pPr algn="l"/>
            <a:endParaRPr lang="pt-BR" sz="2400" dirty="0">
              <a:solidFill>
                <a:srgbClr val="4A4A4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1550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718385-058A-8D85-4842-56453B618A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7D612EB2-3916-F703-6823-B33662EEAB94}"/>
              </a:ext>
            </a:extLst>
          </p:cNvPr>
          <p:cNvSpPr/>
          <p:nvPr/>
        </p:nvSpPr>
        <p:spPr>
          <a:xfrm>
            <a:off x="0" y="871538"/>
            <a:ext cx="385763" cy="5114925"/>
          </a:xfrm>
          <a:prstGeom prst="rect">
            <a:avLst/>
          </a:prstGeom>
          <a:solidFill>
            <a:srgbClr val="A5002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pt-BR" dirty="0">
                <a:solidFill>
                  <a:srgbClr val="E3896D"/>
                </a:solidFill>
              </a:rPr>
              <a:t>Fernanda Fretes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96E6A4E3-D9C3-EC5C-AF60-1658C0C1A10A}"/>
              </a:ext>
            </a:extLst>
          </p:cNvPr>
          <p:cNvSpPr txBox="1">
            <a:spLocks/>
          </p:cNvSpPr>
          <p:nvPr/>
        </p:nvSpPr>
        <p:spPr>
          <a:xfrm>
            <a:off x="0" y="197572"/>
            <a:ext cx="10515600" cy="673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>
                <a:solidFill>
                  <a:srgbClr val="A50021"/>
                </a:solidFill>
              </a:rPr>
              <a:t>FrontEnd</a:t>
            </a:r>
            <a:r>
              <a:rPr lang="pt-BR" dirty="0">
                <a:solidFill>
                  <a:srgbClr val="A50021"/>
                </a:solidFill>
              </a:rPr>
              <a:t>  - </a:t>
            </a:r>
            <a:r>
              <a:rPr lang="pt-BR" dirty="0" err="1">
                <a:solidFill>
                  <a:srgbClr val="A50021"/>
                </a:solidFill>
              </a:rPr>
              <a:t>React</a:t>
            </a:r>
            <a:endParaRPr lang="pt-BR" dirty="0">
              <a:solidFill>
                <a:srgbClr val="A50021"/>
              </a:solidFill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4FD59500-EC0E-5937-C9D0-8413DF5B3E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solidFill>
            <a:srgbClr val="FAFBF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3E327757-D736-0926-04D0-882278768A30}"/>
              </a:ext>
            </a:extLst>
          </p:cNvPr>
          <p:cNvSpPr txBox="1"/>
          <p:nvPr/>
        </p:nvSpPr>
        <p:spPr>
          <a:xfrm>
            <a:off x="495486" y="1462148"/>
            <a:ext cx="11201027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pt-BR" sz="2400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Para que usemos essa API, precisamos inicialmente de um endereço, e de uma chave. </a:t>
            </a:r>
          </a:p>
          <a:p>
            <a:pPr algn="l"/>
            <a:endParaRPr lang="pt-BR" sz="2400" dirty="0">
              <a:solidFill>
                <a:srgbClr val="212529"/>
              </a:solidFill>
              <a:highlight>
                <a:srgbClr val="FFFFFF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pt-BR" sz="2400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Inicialmente nosso endereço será:</a:t>
            </a:r>
          </a:p>
          <a:p>
            <a:pPr algn="l"/>
            <a:endParaRPr lang="pt-BR" sz="2400" b="0" i="0" dirty="0">
              <a:solidFill>
                <a:srgbClr val="212529"/>
              </a:solidFill>
              <a:effectLst/>
              <a:highlight>
                <a:srgbClr val="FFFFFF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pt-BR" sz="2400" b="0" i="0" dirty="0">
                <a:solidFill>
                  <a:srgbClr val="00A67D"/>
                </a:solidFill>
                <a:effectLst/>
                <a:highlight>
                  <a:srgbClr val="0D0D0D"/>
                </a:highlight>
                <a:latin typeface="Söhne Mono"/>
                <a:hlinkClick r:id="rId2"/>
              </a:rPr>
              <a:t>https://api.themoviedb.org/3</a:t>
            </a:r>
            <a:endParaRPr lang="pt-BR" sz="2400" b="0" i="0" dirty="0">
              <a:solidFill>
                <a:srgbClr val="00A67D"/>
              </a:solidFill>
              <a:effectLst/>
              <a:highlight>
                <a:srgbClr val="0D0D0D"/>
              </a:highlight>
              <a:latin typeface="Söhne Mono"/>
            </a:endParaRPr>
          </a:p>
          <a:p>
            <a:pPr algn="l"/>
            <a:endParaRPr lang="pt-BR" sz="2400" b="0" i="0" dirty="0">
              <a:solidFill>
                <a:srgbClr val="212529"/>
              </a:solidFill>
              <a:effectLst/>
              <a:highlight>
                <a:srgbClr val="FFFFFF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2400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pt-BR" sz="2400" b="0" i="0" dirty="0" err="1">
                <a:solidFill>
                  <a:srgbClr val="212529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chaver</a:t>
            </a:r>
            <a:r>
              <a:rPr lang="pt-BR" sz="2400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será enviado por </a:t>
            </a:r>
            <a:r>
              <a:rPr lang="pt-BR" sz="2400" b="0" i="0" dirty="0" err="1">
                <a:solidFill>
                  <a:srgbClr val="212529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email</a:t>
            </a:r>
            <a:r>
              <a:rPr lang="pt-BR" sz="2400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após o cadastro, e também pode ser consultado na própria plataforma:</a:t>
            </a:r>
          </a:p>
          <a:p>
            <a:endParaRPr lang="pt-BR" sz="2400" dirty="0">
              <a:solidFill>
                <a:srgbClr val="212529"/>
              </a:solidFill>
              <a:highlight>
                <a:srgbClr val="FFFFFF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2400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https://www.themoviedb.org/settings/api</a:t>
            </a:r>
          </a:p>
          <a:p>
            <a:pPr algn="l"/>
            <a:endParaRPr lang="pt-BR" sz="2400" dirty="0">
              <a:solidFill>
                <a:srgbClr val="4A4A4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89593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718385-058A-8D85-4842-56453B618A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7D612EB2-3916-F703-6823-B33662EEAB94}"/>
              </a:ext>
            </a:extLst>
          </p:cNvPr>
          <p:cNvSpPr/>
          <p:nvPr/>
        </p:nvSpPr>
        <p:spPr>
          <a:xfrm>
            <a:off x="0" y="871538"/>
            <a:ext cx="385763" cy="5114925"/>
          </a:xfrm>
          <a:prstGeom prst="rect">
            <a:avLst/>
          </a:prstGeom>
          <a:solidFill>
            <a:srgbClr val="A5002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pt-BR" dirty="0">
                <a:solidFill>
                  <a:srgbClr val="E3896D"/>
                </a:solidFill>
              </a:rPr>
              <a:t>Fernanda Fretes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96E6A4E3-D9C3-EC5C-AF60-1658C0C1A10A}"/>
              </a:ext>
            </a:extLst>
          </p:cNvPr>
          <p:cNvSpPr txBox="1">
            <a:spLocks/>
          </p:cNvSpPr>
          <p:nvPr/>
        </p:nvSpPr>
        <p:spPr>
          <a:xfrm>
            <a:off x="0" y="197572"/>
            <a:ext cx="10515600" cy="673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>
                <a:solidFill>
                  <a:srgbClr val="A50021"/>
                </a:solidFill>
              </a:rPr>
              <a:t>FrontEnd</a:t>
            </a:r>
            <a:r>
              <a:rPr lang="pt-BR" dirty="0">
                <a:solidFill>
                  <a:srgbClr val="A50021"/>
                </a:solidFill>
              </a:rPr>
              <a:t>  - </a:t>
            </a:r>
            <a:r>
              <a:rPr lang="pt-BR" dirty="0" err="1">
                <a:solidFill>
                  <a:srgbClr val="A50021"/>
                </a:solidFill>
              </a:rPr>
              <a:t>React</a:t>
            </a:r>
            <a:endParaRPr lang="pt-BR" dirty="0">
              <a:solidFill>
                <a:srgbClr val="A50021"/>
              </a:solidFill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4FD59500-EC0E-5937-C9D0-8413DF5B3E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solidFill>
            <a:srgbClr val="FAFBF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7CCA34A3-57C7-011E-BEF3-7F764A0716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6077" y="930609"/>
            <a:ext cx="8700480" cy="5717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3563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718385-058A-8D85-4842-56453B618A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7D612EB2-3916-F703-6823-B33662EEAB94}"/>
              </a:ext>
            </a:extLst>
          </p:cNvPr>
          <p:cNvSpPr/>
          <p:nvPr/>
        </p:nvSpPr>
        <p:spPr>
          <a:xfrm>
            <a:off x="0" y="871538"/>
            <a:ext cx="385763" cy="5114925"/>
          </a:xfrm>
          <a:prstGeom prst="rect">
            <a:avLst/>
          </a:prstGeom>
          <a:solidFill>
            <a:srgbClr val="A5002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pt-BR" dirty="0">
                <a:solidFill>
                  <a:srgbClr val="E3896D"/>
                </a:solidFill>
              </a:rPr>
              <a:t>Fernanda Fretes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96E6A4E3-D9C3-EC5C-AF60-1658C0C1A10A}"/>
              </a:ext>
            </a:extLst>
          </p:cNvPr>
          <p:cNvSpPr txBox="1">
            <a:spLocks/>
          </p:cNvSpPr>
          <p:nvPr/>
        </p:nvSpPr>
        <p:spPr>
          <a:xfrm>
            <a:off x="0" y="197572"/>
            <a:ext cx="10515600" cy="673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>
                <a:solidFill>
                  <a:srgbClr val="A50021"/>
                </a:solidFill>
              </a:rPr>
              <a:t>FrontEnd</a:t>
            </a:r>
            <a:r>
              <a:rPr lang="pt-BR" dirty="0">
                <a:solidFill>
                  <a:srgbClr val="A50021"/>
                </a:solidFill>
              </a:rPr>
              <a:t>  - </a:t>
            </a:r>
            <a:r>
              <a:rPr lang="pt-BR" dirty="0" err="1">
                <a:solidFill>
                  <a:srgbClr val="A50021"/>
                </a:solidFill>
              </a:rPr>
              <a:t>React</a:t>
            </a:r>
            <a:endParaRPr lang="pt-BR" dirty="0">
              <a:solidFill>
                <a:srgbClr val="A50021"/>
              </a:solidFill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4FD59500-EC0E-5937-C9D0-8413DF5B3E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solidFill>
            <a:srgbClr val="FAFBF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713D0F2A-97CC-8DD0-53F9-F4CFF1EED729}"/>
              </a:ext>
            </a:extLst>
          </p:cNvPr>
          <p:cNvSpPr txBox="1"/>
          <p:nvPr/>
        </p:nvSpPr>
        <p:spPr>
          <a:xfrm>
            <a:off x="495486" y="1462148"/>
            <a:ext cx="11201027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pt-BR" sz="2400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Vamos precisar instalar o </a:t>
            </a:r>
            <a:r>
              <a:rPr lang="pt-BR" sz="2400" b="0" i="0" dirty="0" err="1">
                <a:solidFill>
                  <a:srgbClr val="212529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oxios</a:t>
            </a:r>
            <a:r>
              <a:rPr lang="pt-BR" sz="2400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também, atrav</a:t>
            </a:r>
            <a:r>
              <a:rPr lang="pt-BR" sz="2400" dirty="0">
                <a:solidFill>
                  <a:srgbClr val="212529"/>
                </a:solidFill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és do CMD com o comando</a:t>
            </a:r>
            <a:r>
              <a:rPr lang="pt-BR" sz="2400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algn="l"/>
            <a:endParaRPr lang="pt-BR" sz="2400" dirty="0">
              <a:solidFill>
                <a:srgbClr val="212529"/>
              </a:solidFill>
              <a:highlight>
                <a:srgbClr val="FFFFFF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pt-BR" sz="2400" b="0" i="0" dirty="0">
              <a:solidFill>
                <a:srgbClr val="212529"/>
              </a:solidFill>
              <a:effectLst/>
              <a:highlight>
                <a:srgbClr val="FFFFFF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pt-BR" sz="2400" dirty="0">
              <a:solidFill>
                <a:srgbClr val="212529"/>
              </a:solidFill>
              <a:highlight>
                <a:srgbClr val="FFFFFF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pt-BR" sz="2400" dirty="0">
                <a:solidFill>
                  <a:srgbClr val="212529"/>
                </a:solidFill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E não desejamos administrar manualmente os card para exibir a lista de filmes, por isso, podemos criar mais um componente, chamado lista, onde para cada retorno da API seja renderizado um card para aquele ID. </a:t>
            </a:r>
          </a:p>
          <a:p>
            <a:pPr algn="l"/>
            <a:endParaRPr lang="pt-BR" sz="2400" b="0" i="0" dirty="0">
              <a:solidFill>
                <a:srgbClr val="212529"/>
              </a:solidFill>
              <a:effectLst/>
              <a:highlight>
                <a:srgbClr val="FFFFFF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pt-BR" sz="2400" b="0" i="0" dirty="0">
              <a:solidFill>
                <a:srgbClr val="212529"/>
              </a:solidFill>
              <a:effectLst/>
              <a:highlight>
                <a:srgbClr val="FFFFFF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pt-BR" sz="2400" dirty="0">
              <a:solidFill>
                <a:srgbClr val="4A4A4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17177498-CB1E-BAAA-F453-F2DEA90F92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598" y="2052862"/>
            <a:ext cx="5177402" cy="767022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89EC1BE0-853C-1DEF-0198-47C6318A23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9169" y="3843256"/>
            <a:ext cx="2665032" cy="2809088"/>
          </a:xfrm>
          <a:prstGeom prst="rect">
            <a:avLst/>
          </a:prstGeom>
        </p:spPr>
      </p:pic>
      <p:sp>
        <p:nvSpPr>
          <p:cNvPr id="12" name="Retângulo 11">
            <a:extLst>
              <a:ext uri="{FF2B5EF4-FFF2-40B4-BE49-F238E27FC236}">
                <a16:creationId xmlns:a16="http://schemas.microsoft.com/office/drawing/2014/main" id="{B4B810C8-6B96-68DA-5B01-7F7E364935E8}"/>
              </a:ext>
            </a:extLst>
          </p:cNvPr>
          <p:cNvSpPr/>
          <p:nvPr/>
        </p:nvSpPr>
        <p:spPr>
          <a:xfrm>
            <a:off x="8740877" y="6015959"/>
            <a:ext cx="2802194" cy="571653"/>
          </a:xfrm>
          <a:prstGeom prst="rect">
            <a:avLst/>
          </a:prstGeom>
          <a:noFill/>
          <a:ln w="38100">
            <a:solidFill>
              <a:srgbClr val="A5002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146361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718385-058A-8D85-4842-56453B618A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7D612EB2-3916-F703-6823-B33662EEAB94}"/>
              </a:ext>
            </a:extLst>
          </p:cNvPr>
          <p:cNvSpPr/>
          <p:nvPr/>
        </p:nvSpPr>
        <p:spPr>
          <a:xfrm>
            <a:off x="0" y="871538"/>
            <a:ext cx="385763" cy="5114925"/>
          </a:xfrm>
          <a:prstGeom prst="rect">
            <a:avLst/>
          </a:prstGeom>
          <a:solidFill>
            <a:srgbClr val="A5002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pt-BR" dirty="0">
                <a:solidFill>
                  <a:srgbClr val="E3896D"/>
                </a:solidFill>
              </a:rPr>
              <a:t>Fernanda Fretes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96E6A4E3-D9C3-EC5C-AF60-1658C0C1A10A}"/>
              </a:ext>
            </a:extLst>
          </p:cNvPr>
          <p:cNvSpPr txBox="1">
            <a:spLocks/>
          </p:cNvSpPr>
          <p:nvPr/>
        </p:nvSpPr>
        <p:spPr>
          <a:xfrm>
            <a:off x="0" y="197572"/>
            <a:ext cx="10515600" cy="673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>
                <a:solidFill>
                  <a:srgbClr val="A50021"/>
                </a:solidFill>
              </a:rPr>
              <a:t>FrontEnd</a:t>
            </a:r>
            <a:r>
              <a:rPr lang="pt-BR" dirty="0">
                <a:solidFill>
                  <a:srgbClr val="A50021"/>
                </a:solidFill>
              </a:rPr>
              <a:t>  - </a:t>
            </a:r>
            <a:r>
              <a:rPr lang="pt-BR" dirty="0" err="1">
                <a:solidFill>
                  <a:srgbClr val="A50021"/>
                </a:solidFill>
              </a:rPr>
              <a:t>React</a:t>
            </a:r>
            <a:endParaRPr lang="pt-BR" dirty="0">
              <a:solidFill>
                <a:srgbClr val="A50021"/>
              </a:solidFill>
            </a:endParaRPr>
          </a:p>
        </p:txBody>
      </p:sp>
      <p:sp>
        <p:nvSpPr>
          <p:cNvPr id="5" name="Título 2">
            <a:extLst>
              <a:ext uri="{FF2B5EF4-FFF2-40B4-BE49-F238E27FC236}">
                <a16:creationId xmlns:a16="http://schemas.microsoft.com/office/drawing/2014/main" id="{E5292867-FD5B-168A-1C36-4584851E8ECC}"/>
              </a:ext>
            </a:extLst>
          </p:cNvPr>
          <p:cNvSpPr txBox="1">
            <a:spLocks/>
          </p:cNvSpPr>
          <p:nvPr/>
        </p:nvSpPr>
        <p:spPr>
          <a:xfrm>
            <a:off x="1073159" y="3054275"/>
            <a:ext cx="3489009" cy="262876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fontAlgn="base"/>
            <a:r>
              <a:rPr lang="pt-BR" sz="1200" b="0" i="0" dirty="0">
                <a:solidFill>
                  <a:srgbClr val="FFFFFF"/>
                </a:solidFill>
                <a:effectLst/>
                <a:latin typeface="Inter"/>
              </a:rPr>
              <a:t>obre o que você está tentando modelar e a funcionalidade ou o comportamento que você deseja ter.</a:t>
            </a:r>
            <a:endParaRPr lang="pt-BR" sz="3000" b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4FD59500-EC0E-5937-C9D0-8413DF5B3E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solidFill>
            <a:srgbClr val="FAFBF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9535C404-2E68-00C5-0780-0A6543CC62AE}"/>
              </a:ext>
            </a:extLst>
          </p:cNvPr>
          <p:cNvSpPr txBox="1"/>
          <p:nvPr/>
        </p:nvSpPr>
        <p:spPr>
          <a:xfrm>
            <a:off x="505279" y="716411"/>
            <a:ext cx="10988631" cy="2492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pt-BR" sz="2600" dirty="0">
                <a:solidFill>
                  <a:srgbClr val="4A4A4A"/>
                </a:solidFill>
                <a:latin typeface="Source Sans Pro" panose="020F0502020204030204" pitchFamily="34" charset="0"/>
                <a:cs typeface="Arial" panose="020B0604020202020204" pitchFamily="34" charset="0"/>
              </a:rPr>
              <a:t>Através do google </a:t>
            </a:r>
            <a:r>
              <a:rPr lang="pt-BR" sz="2600" dirty="0" err="1">
                <a:solidFill>
                  <a:srgbClr val="4A4A4A"/>
                </a:solidFill>
                <a:latin typeface="Source Sans Pro" panose="020F0502020204030204" pitchFamily="34" charset="0"/>
                <a:cs typeface="Arial" panose="020B0604020202020204" pitchFamily="34" charset="0"/>
              </a:rPr>
              <a:t>fonts</a:t>
            </a:r>
            <a:r>
              <a:rPr lang="pt-BR" sz="2600" dirty="0">
                <a:solidFill>
                  <a:srgbClr val="4A4A4A"/>
                </a:solidFill>
                <a:latin typeface="Source Sans Pro" panose="020F0502020204030204" pitchFamily="34" charset="0"/>
                <a:cs typeface="Arial" panose="020B0604020202020204" pitchFamily="34" charset="0"/>
              </a:rPr>
              <a:t> podemos encontrar várias fontes disponíveis para a importação.</a:t>
            </a:r>
          </a:p>
          <a:p>
            <a:pPr algn="l"/>
            <a:r>
              <a:rPr lang="pt-BR" sz="2600" dirty="0">
                <a:solidFill>
                  <a:srgbClr val="4A4A4A"/>
                </a:solidFill>
                <a:latin typeface="Source Sans Pro" panose="020F0502020204030204" pitchFamily="34" charset="0"/>
                <a:cs typeface="Arial" panose="020B0604020202020204" pitchFamily="34" charset="0"/>
              </a:rPr>
              <a:t> </a:t>
            </a:r>
          </a:p>
          <a:p>
            <a:pPr algn="l"/>
            <a:r>
              <a:rPr lang="pt-BR" sz="2600" dirty="0">
                <a:solidFill>
                  <a:srgbClr val="4A4A4A"/>
                </a:solidFill>
                <a:latin typeface="Source Sans Pro" panose="020F0502020204030204" pitchFamily="34" charset="0"/>
                <a:cs typeface="Arial" panose="020B0604020202020204" pitchFamily="34" charset="0"/>
                <a:hlinkClick r:id="rId2"/>
              </a:rPr>
              <a:t>https://fonts.google.com/</a:t>
            </a:r>
            <a:endParaRPr lang="pt-BR" sz="2600" dirty="0">
              <a:solidFill>
                <a:srgbClr val="4A4A4A"/>
              </a:solidFill>
              <a:latin typeface="Source Sans Pro" panose="020F0502020204030204" pitchFamily="34" charset="0"/>
              <a:cs typeface="Arial" panose="020B0604020202020204" pitchFamily="34" charset="0"/>
            </a:endParaRPr>
          </a:p>
          <a:p>
            <a:pPr algn="l"/>
            <a:endParaRPr lang="pt-BR" sz="2600" dirty="0">
              <a:solidFill>
                <a:srgbClr val="4A4A4A"/>
              </a:solidFill>
              <a:latin typeface="Source Sans Pro" panose="020F0502020204030204" pitchFamily="34" charset="0"/>
              <a:cs typeface="Arial" panose="020B0604020202020204" pitchFamily="34" charset="0"/>
            </a:endParaRPr>
          </a:p>
          <a:p>
            <a:pPr algn="l"/>
            <a:endParaRPr lang="pt-BR" sz="2600" dirty="0">
              <a:solidFill>
                <a:srgbClr val="4A4A4A"/>
              </a:solidFill>
              <a:latin typeface="Source Sans Pro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9BC74F9F-6F6C-06D4-FAE5-5BFDAC41F6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8149" y="2401256"/>
            <a:ext cx="8622890" cy="4259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3138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718385-058A-8D85-4842-56453B618A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7D612EB2-3916-F703-6823-B33662EEAB94}"/>
              </a:ext>
            </a:extLst>
          </p:cNvPr>
          <p:cNvSpPr/>
          <p:nvPr/>
        </p:nvSpPr>
        <p:spPr>
          <a:xfrm>
            <a:off x="0" y="871538"/>
            <a:ext cx="385763" cy="5114925"/>
          </a:xfrm>
          <a:prstGeom prst="rect">
            <a:avLst/>
          </a:prstGeom>
          <a:solidFill>
            <a:srgbClr val="A5002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pt-BR" dirty="0">
                <a:solidFill>
                  <a:srgbClr val="E3896D"/>
                </a:solidFill>
              </a:rPr>
              <a:t>Fernanda Fretes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96E6A4E3-D9C3-EC5C-AF60-1658C0C1A10A}"/>
              </a:ext>
            </a:extLst>
          </p:cNvPr>
          <p:cNvSpPr txBox="1">
            <a:spLocks/>
          </p:cNvSpPr>
          <p:nvPr/>
        </p:nvSpPr>
        <p:spPr>
          <a:xfrm>
            <a:off x="0" y="197572"/>
            <a:ext cx="10515600" cy="673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>
                <a:solidFill>
                  <a:srgbClr val="A50021"/>
                </a:solidFill>
              </a:rPr>
              <a:t>FrontEnd</a:t>
            </a:r>
            <a:r>
              <a:rPr lang="pt-BR" dirty="0">
                <a:solidFill>
                  <a:srgbClr val="A50021"/>
                </a:solidFill>
              </a:rPr>
              <a:t>  - </a:t>
            </a:r>
            <a:r>
              <a:rPr lang="pt-BR" dirty="0" err="1">
                <a:solidFill>
                  <a:srgbClr val="A50021"/>
                </a:solidFill>
              </a:rPr>
              <a:t>React</a:t>
            </a:r>
            <a:endParaRPr lang="pt-BR" dirty="0">
              <a:solidFill>
                <a:srgbClr val="A50021"/>
              </a:solidFill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713D0F2A-97CC-8DD0-53F9-F4CFF1EED729}"/>
              </a:ext>
            </a:extLst>
          </p:cNvPr>
          <p:cNvSpPr txBox="1"/>
          <p:nvPr/>
        </p:nvSpPr>
        <p:spPr>
          <a:xfrm>
            <a:off x="495486" y="797510"/>
            <a:ext cx="11201027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endParaRPr lang="pt-BR" sz="2400" dirty="0">
              <a:solidFill>
                <a:srgbClr val="212529"/>
              </a:solidFill>
              <a:highlight>
                <a:srgbClr val="FFFFFF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sz="2400" b="0" i="0" dirty="0">
                <a:solidFill>
                  <a:srgbClr val="2E95D3"/>
                </a:solidFill>
                <a:effectLst/>
                <a:highlight>
                  <a:srgbClr val="0D0D0D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import</a:t>
            </a:r>
            <a:r>
              <a:rPr lang="en-US" sz="2400" b="0" i="0" dirty="0">
                <a:solidFill>
                  <a:srgbClr val="FFFFFF"/>
                </a:solidFill>
                <a:effectLst/>
                <a:highlight>
                  <a:srgbClr val="0D0D0D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0" i="0" dirty="0">
                <a:solidFill>
                  <a:srgbClr val="F22C3D"/>
                </a:solidFill>
                <a:effectLst/>
                <a:highlight>
                  <a:srgbClr val="0D0D0D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React</a:t>
            </a:r>
            <a:r>
              <a:rPr lang="en-US" sz="2400" b="0" i="0" dirty="0">
                <a:solidFill>
                  <a:srgbClr val="FFFFFF"/>
                </a:solidFill>
                <a:effectLst/>
                <a:highlight>
                  <a:srgbClr val="0D0D0D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, { </a:t>
            </a:r>
            <a:r>
              <a:rPr lang="en-US" sz="2400" b="0" i="0" dirty="0" err="1">
                <a:solidFill>
                  <a:srgbClr val="FFFFFF"/>
                </a:solidFill>
                <a:effectLst/>
                <a:highlight>
                  <a:srgbClr val="0D0D0D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useState</a:t>
            </a:r>
            <a:r>
              <a:rPr lang="en-US" sz="2400" b="0" i="0" dirty="0">
                <a:solidFill>
                  <a:srgbClr val="FFFFFF"/>
                </a:solidFill>
                <a:effectLst/>
                <a:highlight>
                  <a:srgbClr val="0D0D0D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400" b="0" i="0" dirty="0" err="1">
                <a:solidFill>
                  <a:srgbClr val="FFFFFF"/>
                </a:solidFill>
                <a:effectLst/>
                <a:highlight>
                  <a:srgbClr val="0D0D0D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useEffect</a:t>
            </a:r>
            <a:r>
              <a:rPr lang="en-US" sz="2400" b="0" i="0" dirty="0">
                <a:solidFill>
                  <a:srgbClr val="FFFFFF"/>
                </a:solidFill>
                <a:effectLst/>
                <a:highlight>
                  <a:srgbClr val="0D0D0D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} </a:t>
            </a:r>
            <a:r>
              <a:rPr lang="en-US" sz="2400" b="0" i="0" dirty="0">
                <a:solidFill>
                  <a:srgbClr val="2E95D3"/>
                </a:solidFill>
                <a:effectLst/>
                <a:highlight>
                  <a:srgbClr val="0D0D0D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from</a:t>
            </a:r>
            <a:r>
              <a:rPr lang="en-US" sz="2400" b="0" i="0" dirty="0">
                <a:solidFill>
                  <a:srgbClr val="FFFFFF"/>
                </a:solidFill>
                <a:effectLst/>
                <a:highlight>
                  <a:srgbClr val="0D0D0D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0" i="0" dirty="0">
                <a:solidFill>
                  <a:srgbClr val="00A67D"/>
                </a:solidFill>
                <a:effectLst/>
                <a:highlight>
                  <a:srgbClr val="0D0D0D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'react’</a:t>
            </a:r>
            <a:r>
              <a:rPr lang="en-US" sz="2400" b="0" i="0" dirty="0">
                <a:solidFill>
                  <a:srgbClr val="FFFFFF"/>
                </a:solidFill>
                <a:effectLst/>
                <a:highlight>
                  <a:srgbClr val="0D0D0D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  <a:endParaRPr lang="pt-BR" sz="2400" b="0" i="0" dirty="0">
              <a:solidFill>
                <a:srgbClr val="212529"/>
              </a:solidFill>
              <a:effectLst/>
              <a:highlight>
                <a:srgbClr val="FFFFFF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pt-BR" sz="2400" b="0" i="0" dirty="0">
              <a:solidFill>
                <a:srgbClr val="212529"/>
              </a:solidFill>
              <a:effectLst/>
              <a:highlight>
                <a:srgbClr val="FFFFFF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pt-BR" sz="2400" dirty="0" err="1">
                <a:solidFill>
                  <a:srgbClr val="4A4A4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useState</a:t>
            </a:r>
            <a:r>
              <a:rPr lang="pt-BR" sz="2400" dirty="0">
                <a:solidFill>
                  <a:srgbClr val="4A4A4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é usado para adicionar estado aos componentes funcionais. Lembra daquela página inicial do </a:t>
            </a:r>
            <a:r>
              <a:rPr lang="pt-BR" sz="2400" dirty="0" err="1">
                <a:solidFill>
                  <a:srgbClr val="4A4A4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React</a:t>
            </a:r>
            <a:r>
              <a:rPr lang="pt-BR" sz="2400" dirty="0">
                <a:solidFill>
                  <a:srgbClr val="4A4A4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que tinha um contador? É graças a ele que ele consegue ser atualizado sem que seja necessário dar um </a:t>
            </a:r>
            <a:r>
              <a:rPr lang="pt-BR" sz="2400" dirty="0" err="1">
                <a:solidFill>
                  <a:srgbClr val="4A4A4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refrash</a:t>
            </a:r>
            <a:r>
              <a:rPr lang="pt-BR" sz="2400" dirty="0">
                <a:solidFill>
                  <a:srgbClr val="4A4A4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pPr algn="l"/>
            <a:endParaRPr lang="pt-BR" sz="2400" dirty="0">
              <a:solidFill>
                <a:srgbClr val="4A4A4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pt-BR" sz="2400" b="0" i="0" dirty="0" err="1">
                <a:solidFill>
                  <a:srgbClr val="2E95D3"/>
                </a:solidFill>
                <a:effectLst/>
                <a:highlight>
                  <a:srgbClr val="C0C0C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const</a:t>
            </a:r>
            <a:r>
              <a:rPr lang="pt-BR" sz="2400" b="0" i="0" dirty="0">
                <a:solidFill>
                  <a:srgbClr val="FFFFFF"/>
                </a:solidFill>
                <a:effectLst/>
                <a:highlight>
                  <a:srgbClr val="C0C0C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[contador, </a:t>
            </a:r>
            <a:r>
              <a:rPr lang="pt-BR" sz="2400" b="0" i="0" dirty="0" err="1">
                <a:solidFill>
                  <a:srgbClr val="FFFFFF"/>
                </a:solidFill>
                <a:effectLst/>
                <a:highlight>
                  <a:srgbClr val="C0C0C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setContador</a:t>
            </a:r>
            <a:r>
              <a:rPr lang="pt-BR" sz="2400" b="0" i="0" dirty="0">
                <a:solidFill>
                  <a:srgbClr val="FFFFFF"/>
                </a:solidFill>
                <a:effectLst/>
                <a:highlight>
                  <a:srgbClr val="C0C0C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] = </a:t>
            </a:r>
            <a:r>
              <a:rPr lang="pt-BR" sz="2400" b="0" i="0" dirty="0" err="1">
                <a:solidFill>
                  <a:srgbClr val="F22C3D"/>
                </a:solidFill>
                <a:effectLst/>
                <a:highlight>
                  <a:srgbClr val="C0C0C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useState</a:t>
            </a:r>
            <a:r>
              <a:rPr lang="pt-BR" sz="2400" b="0" i="0" dirty="0">
                <a:solidFill>
                  <a:srgbClr val="FFFFFF"/>
                </a:solidFill>
                <a:effectLst/>
                <a:highlight>
                  <a:srgbClr val="C0C0C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pt-BR" sz="2400" b="0" i="0" dirty="0">
                <a:solidFill>
                  <a:srgbClr val="DF3079"/>
                </a:solidFill>
                <a:effectLst/>
                <a:highlight>
                  <a:srgbClr val="C0C0C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r>
              <a:rPr lang="pt-BR" sz="2400" b="0" i="0" dirty="0">
                <a:solidFill>
                  <a:srgbClr val="FFFFFF"/>
                </a:solidFill>
                <a:effectLst/>
                <a:highlight>
                  <a:srgbClr val="C0C0C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);</a:t>
            </a:r>
          </a:p>
          <a:p>
            <a:pPr algn="l"/>
            <a:r>
              <a:rPr lang="pt-BR" sz="2400" b="0" i="0" dirty="0">
                <a:solidFill>
                  <a:srgbClr val="FFFFFF"/>
                </a:solidFill>
                <a:effectLst/>
                <a:highlight>
                  <a:srgbClr val="C0C0C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pt-BR" sz="2400" b="0" i="0" dirty="0" err="1">
                <a:solidFill>
                  <a:srgbClr val="FFFFFF"/>
                </a:solidFill>
                <a:effectLst/>
                <a:highlight>
                  <a:srgbClr val="C0C0C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button</a:t>
            </a:r>
            <a:r>
              <a:rPr lang="pt-BR" sz="2400" b="0" i="0" dirty="0">
                <a:solidFill>
                  <a:srgbClr val="FFFFFF"/>
                </a:solidFill>
                <a:effectLst/>
                <a:highlight>
                  <a:srgbClr val="C0C0C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400" b="0" i="0" dirty="0" err="1">
                <a:solidFill>
                  <a:srgbClr val="FFFFFF"/>
                </a:solidFill>
                <a:effectLst/>
                <a:highlight>
                  <a:srgbClr val="C0C0C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onClick</a:t>
            </a:r>
            <a:r>
              <a:rPr lang="pt-BR" sz="2400" b="0" i="0" dirty="0">
                <a:solidFill>
                  <a:srgbClr val="FFFFFF"/>
                </a:solidFill>
                <a:effectLst/>
                <a:highlight>
                  <a:srgbClr val="C0C0C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={() =&gt; </a:t>
            </a:r>
            <a:r>
              <a:rPr lang="pt-BR" sz="2400" b="0" i="0" dirty="0" err="1">
                <a:solidFill>
                  <a:srgbClr val="F22C3D"/>
                </a:solidFill>
                <a:effectLst/>
                <a:highlight>
                  <a:srgbClr val="C0C0C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setContador</a:t>
            </a:r>
            <a:r>
              <a:rPr lang="pt-BR" sz="2400" b="0" i="0" dirty="0">
                <a:solidFill>
                  <a:srgbClr val="FFFFFF"/>
                </a:solidFill>
                <a:effectLst/>
                <a:highlight>
                  <a:srgbClr val="C0C0C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(contador + </a:t>
            </a:r>
            <a:r>
              <a:rPr lang="pt-BR" sz="2400" b="0" i="0" dirty="0">
                <a:solidFill>
                  <a:srgbClr val="DF3079"/>
                </a:solidFill>
                <a:effectLst/>
                <a:highlight>
                  <a:srgbClr val="C0C0C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pt-BR" sz="2400" b="0" i="0" dirty="0">
                <a:solidFill>
                  <a:srgbClr val="FFFFFF"/>
                </a:solidFill>
                <a:effectLst/>
                <a:highlight>
                  <a:srgbClr val="C0C0C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)}&gt;</a:t>
            </a:r>
            <a:r>
              <a:rPr lang="pt-BR" sz="2400" b="0" i="0" dirty="0">
                <a:solidFill>
                  <a:srgbClr val="F22C3D"/>
                </a:solidFill>
                <a:effectLst/>
                <a:highlight>
                  <a:srgbClr val="C0C0C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Incrementar</a:t>
            </a:r>
            <a:r>
              <a:rPr lang="pt-BR" sz="2400" b="0" i="0" dirty="0">
                <a:solidFill>
                  <a:srgbClr val="FFFFFF"/>
                </a:solidFill>
                <a:effectLst/>
                <a:highlight>
                  <a:srgbClr val="C0C0C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&lt;/</a:t>
            </a:r>
            <a:r>
              <a:rPr lang="pt-BR" sz="2400" b="0" i="0" dirty="0" err="1">
                <a:solidFill>
                  <a:srgbClr val="FFFFFF"/>
                </a:solidFill>
                <a:effectLst/>
                <a:highlight>
                  <a:srgbClr val="C0C0C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button</a:t>
            </a:r>
            <a:r>
              <a:rPr lang="pt-BR" sz="2400" b="0" i="0" dirty="0">
                <a:solidFill>
                  <a:srgbClr val="FFFFFF"/>
                </a:solidFill>
                <a:effectLst/>
                <a:highlight>
                  <a:srgbClr val="C0C0C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</a:p>
          <a:p>
            <a:pPr algn="l"/>
            <a:endParaRPr lang="pt-BR" sz="2400" dirty="0">
              <a:solidFill>
                <a:srgbClr val="FFFFFF"/>
              </a:solidFill>
              <a:highlight>
                <a:srgbClr val="0D0D0D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2400" dirty="0">
                <a:solidFill>
                  <a:srgbClr val="4A4A4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 estado é mantido pelo </a:t>
            </a:r>
            <a:r>
              <a:rPr lang="pt-BR" sz="2400" dirty="0" err="1">
                <a:solidFill>
                  <a:srgbClr val="4A4A4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useState</a:t>
            </a:r>
            <a:endParaRPr lang="pt-BR" sz="2400" dirty="0">
              <a:solidFill>
                <a:srgbClr val="4A4A4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2400" dirty="0">
                <a:solidFill>
                  <a:srgbClr val="4A4A4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 usá-lo, devemos chama-lo no início do componente.</a:t>
            </a:r>
          </a:p>
          <a:p>
            <a:endParaRPr lang="pt-BR" sz="2400" dirty="0">
              <a:solidFill>
                <a:srgbClr val="4A4A4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2400" dirty="0">
                <a:solidFill>
                  <a:srgbClr val="4A4A4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Em resumo é uma maneira simples de adicionar estado ao componentes permitindo interatividade. </a:t>
            </a:r>
          </a:p>
          <a:p>
            <a:pPr algn="l"/>
            <a:endParaRPr lang="pt-BR" sz="2400" dirty="0">
              <a:solidFill>
                <a:srgbClr val="4A4A4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6033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718385-058A-8D85-4842-56453B618A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7D612EB2-3916-F703-6823-B33662EEAB94}"/>
              </a:ext>
            </a:extLst>
          </p:cNvPr>
          <p:cNvSpPr/>
          <p:nvPr/>
        </p:nvSpPr>
        <p:spPr>
          <a:xfrm>
            <a:off x="0" y="871538"/>
            <a:ext cx="385763" cy="5114925"/>
          </a:xfrm>
          <a:prstGeom prst="rect">
            <a:avLst/>
          </a:prstGeom>
          <a:solidFill>
            <a:srgbClr val="A5002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pt-BR" dirty="0">
                <a:solidFill>
                  <a:srgbClr val="E3896D"/>
                </a:solidFill>
              </a:rPr>
              <a:t>Fernanda Fretes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96E6A4E3-D9C3-EC5C-AF60-1658C0C1A10A}"/>
              </a:ext>
            </a:extLst>
          </p:cNvPr>
          <p:cNvSpPr txBox="1">
            <a:spLocks/>
          </p:cNvSpPr>
          <p:nvPr/>
        </p:nvSpPr>
        <p:spPr>
          <a:xfrm>
            <a:off x="0" y="197572"/>
            <a:ext cx="10515600" cy="673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>
                <a:solidFill>
                  <a:srgbClr val="A50021"/>
                </a:solidFill>
              </a:rPr>
              <a:t>FrontEnd</a:t>
            </a:r>
            <a:r>
              <a:rPr lang="pt-BR" dirty="0">
                <a:solidFill>
                  <a:srgbClr val="A50021"/>
                </a:solidFill>
              </a:rPr>
              <a:t>  - </a:t>
            </a:r>
            <a:r>
              <a:rPr lang="pt-BR" dirty="0" err="1">
                <a:solidFill>
                  <a:srgbClr val="A50021"/>
                </a:solidFill>
              </a:rPr>
              <a:t>React</a:t>
            </a:r>
            <a:endParaRPr lang="pt-BR" dirty="0">
              <a:solidFill>
                <a:srgbClr val="A50021"/>
              </a:solidFill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713D0F2A-97CC-8DD0-53F9-F4CFF1EED729}"/>
              </a:ext>
            </a:extLst>
          </p:cNvPr>
          <p:cNvSpPr txBox="1"/>
          <p:nvPr/>
        </p:nvSpPr>
        <p:spPr>
          <a:xfrm>
            <a:off x="565824" y="1139154"/>
            <a:ext cx="11201027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pt-BR" sz="2400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O </a:t>
            </a:r>
            <a:r>
              <a:rPr lang="pt-BR" sz="2400" b="0" i="0" dirty="0" err="1">
                <a:solidFill>
                  <a:srgbClr val="FF000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useEffects</a:t>
            </a:r>
            <a:r>
              <a:rPr lang="pt-BR" sz="2400" b="0" i="0" dirty="0">
                <a:solidFill>
                  <a:srgbClr val="FF000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pt-BR" sz="2400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são efeitos que ocorrem após cada renderização, como buscar alguma informação de uma API. </a:t>
            </a:r>
            <a:endParaRPr lang="pt-BR" sz="2400" dirty="0">
              <a:solidFill>
                <a:srgbClr val="212529"/>
              </a:solidFill>
              <a:highlight>
                <a:srgbClr val="FFFFFF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sz="2400" b="0" i="0" dirty="0">
                <a:solidFill>
                  <a:srgbClr val="2E95D3"/>
                </a:solidFill>
                <a:effectLst/>
                <a:highlight>
                  <a:srgbClr val="C0C0C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import</a:t>
            </a:r>
            <a:r>
              <a:rPr lang="en-US" sz="2400" b="0" i="0" dirty="0">
                <a:solidFill>
                  <a:srgbClr val="FFFFFF"/>
                </a:solidFill>
                <a:effectLst/>
                <a:highlight>
                  <a:srgbClr val="C0C0C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0" i="0" dirty="0">
                <a:solidFill>
                  <a:srgbClr val="F22C3D"/>
                </a:solidFill>
                <a:effectLst/>
                <a:highlight>
                  <a:srgbClr val="C0C0C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React</a:t>
            </a:r>
            <a:r>
              <a:rPr lang="en-US" sz="2400" b="0" i="0" dirty="0">
                <a:solidFill>
                  <a:srgbClr val="FFFFFF"/>
                </a:solidFill>
                <a:effectLst/>
                <a:highlight>
                  <a:srgbClr val="C0C0C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, { </a:t>
            </a:r>
            <a:r>
              <a:rPr lang="en-US" sz="2400" b="0" i="0" dirty="0" err="1">
                <a:solidFill>
                  <a:srgbClr val="FFFFFF"/>
                </a:solidFill>
                <a:effectLst/>
                <a:highlight>
                  <a:srgbClr val="C0C0C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useState</a:t>
            </a:r>
            <a:r>
              <a:rPr lang="en-US" sz="2400" b="0" i="0" dirty="0">
                <a:solidFill>
                  <a:srgbClr val="FFFFFF"/>
                </a:solidFill>
                <a:effectLst/>
                <a:highlight>
                  <a:srgbClr val="C0C0C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400" b="0" i="0" dirty="0" err="1">
                <a:solidFill>
                  <a:srgbClr val="FFFFFF"/>
                </a:solidFill>
                <a:effectLst/>
                <a:highlight>
                  <a:srgbClr val="C0C0C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useEffect</a:t>
            </a:r>
            <a:r>
              <a:rPr lang="en-US" sz="2400" b="0" i="0" dirty="0">
                <a:solidFill>
                  <a:srgbClr val="FFFFFF"/>
                </a:solidFill>
                <a:effectLst/>
                <a:highlight>
                  <a:srgbClr val="C0C0C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} </a:t>
            </a:r>
            <a:r>
              <a:rPr lang="en-US" sz="2400" b="0" i="0" dirty="0">
                <a:solidFill>
                  <a:srgbClr val="2E95D3"/>
                </a:solidFill>
                <a:effectLst/>
                <a:highlight>
                  <a:srgbClr val="C0C0C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from</a:t>
            </a:r>
            <a:r>
              <a:rPr lang="en-US" sz="2400" b="0" i="0" dirty="0">
                <a:solidFill>
                  <a:srgbClr val="FFFFFF"/>
                </a:solidFill>
                <a:effectLst/>
                <a:highlight>
                  <a:srgbClr val="C0C0C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0" i="0" dirty="0">
                <a:solidFill>
                  <a:srgbClr val="00A67D"/>
                </a:solidFill>
                <a:effectLst/>
                <a:highlight>
                  <a:srgbClr val="C0C0C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'react’</a:t>
            </a:r>
            <a:r>
              <a:rPr lang="en-US" sz="2400" b="0" i="0" dirty="0">
                <a:solidFill>
                  <a:srgbClr val="FFFFFF"/>
                </a:solidFill>
                <a:effectLst/>
                <a:highlight>
                  <a:srgbClr val="C0C0C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pPr algn="l"/>
            <a:endParaRPr lang="en-US" sz="2400" dirty="0">
              <a:solidFill>
                <a:srgbClr val="FFFFFF"/>
              </a:solidFill>
              <a:highlight>
                <a:srgbClr val="C0C0C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pt-BR" sz="2400" b="0" i="0" dirty="0">
              <a:solidFill>
                <a:srgbClr val="212529"/>
              </a:solidFill>
              <a:effectLst/>
              <a:highlight>
                <a:srgbClr val="C0C0C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pt-BR" sz="2400" dirty="0">
              <a:solidFill>
                <a:srgbClr val="4A4A4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pt-BR" sz="2400" dirty="0">
              <a:solidFill>
                <a:srgbClr val="4A4A4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pt-BR" sz="2400" dirty="0">
                <a:solidFill>
                  <a:srgbClr val="4A4A4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 </a:t>
            </a:r>
            <a:r>
              <a:rPr lang="pt-BR" sz="2400" dirty="0" err="1">
                <a:solidFill>
                  <a:srgbClr val="4A4A4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Axios</a:t>
            </a:r>
            <a:r>
              <a:rPr lang="pt-BR" sz="2400" dirty="0">
                <a:solidFill>
                  <a:srgbClr val="4A4A4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é usado para fazer as solicitações HTTP para a API do The </a:t>
            </a:r>
            <a:r>
              <a:rPr lang="pt-BR" sz="2400" dirty="0" err="1">
                <a:solidFill>
                  <a:srgbClr val="4A4A4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MovieDB</a:t>
            </a:r>
            <a:r>
              <a:rPr lang="pt-BR" sz="2400" dirty="0">
                <a:solidFill>
                  <a:srgbClr val="4A4A4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pPr algn="l"/>
            <a:endParaRPr lang="pt-BR" sz="2400" dirty="0">
              <a:solidFill>
                <a:srgbClr val="4A4A4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pt-BR" sz="2400" dirty="0">
                <a:solidFill>
                  <a:srgbClr val="4A4A4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Como queremos que sejam exibidas as respostas das solicitações em uma lista de Cards, então devo fazer o </a:t>
            </a:r>
            <a:r>
              <a:rPr lang="pt-BR" sz="2400" dirty="0" err="1">
                <a:solidFill>
                  <a:srgbClr val="4A4A4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</a:t>
            </a:r>
            <a:r>
              <a:rPr lang="pt-BR" sz="2400" dirty="0">
                <a:solidFill>
                  <a:srgbClr val="4A4A4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desse componente. </a:t>
            </a:r>
          </a:p>
          <a:p>
            <a:pPr algn="l"/>
            <a:endParaRPr lang="pt-BR" sz="2400" dirty="0">
              <a:solidFill>
                <a:srgbClr val="4A4A4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2400" b="0" dirty="0" err="1">
                <a:solidFill>
                  <a:srgbClr val="C586C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import</a:t>
            </a:r>
            <a:r>
              <a:rPr lang="pt-BR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{ </a:t>
            </a:r>
            <a:r>
              <a:rPr lang="pt-BR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Card</a:t>
            </a:r>
            <a:r>
              <a:rPr lang="pt-BR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} </a:t>
            </a:r>
            <a:r>
              <a:rPr lang="pt-BR" sz="2400" b="0" dirty="0" err="1">
                <a:solidFill>
                  <a:srgbClr val="C586C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from</a:t>
            </a:r>
            <a:r>
              <a:rPr lang="pt-BR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pt-BR" sz="2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'./Card'</a:t>
            </a:r>
            <a:r>
              <a:rPr lang="pt-BR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 </a:t>
            </a:r>
          </a:p>
          <a:p>
            <a:pPr algn="l"/>
            <a:endParaRPr lang="pt-BR" sz="2400" dirty="0">
              <a:solidFill>
                <a:srgbClr val="4A4A4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BFBC782A-9D07-2991-430E-5189BCAB3D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095" y="2745941"/>
            <a:ext cx="4984490" cy="683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3328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718385-058A-8D85-4842-56453B618A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7D612EB2-3916-F703-6823-B33662EEAB94}"/>
              </a:ext>
            </a:extLst>
          </p:cNvPr>
          <p:cNvSpPr/>
          <p:nvPr/>
        </p:nvSpPr>
        <p:spPr>
          <a:xfrm>
            <a:off x="0" y="871538"/>
            <a:ext cx="385763" cy="5114925"/>
          </a:xfrm>
          <a:prstGeom prst="rect">
            <a:avLst/>
          </a:prstGeom>
          <a:solidFill>
            <a:srgbClr val="A5002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pt-BR" dirty="0">
                <a:solidFill>
                  <a:srgbClr val="E3896D"/>
                </a:solidFill>
              </a:rPr>
              <a:t>Fernanda Fretes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96E6A4E3-D9C3-EC5C-AF60-1658C0C1A10A}"/>
              </a:ext>
            </a:extLst>
          </p:cNvPr>
          <p:cNvSpPr txBox="1">
            <a:spLocks/>
          </p:cNvSpPr>
          <p:nvPr/>
        </p:nvSpPr>
        <p:spPr>
          <a:xfrm>
            <a:off x="0" y="197572"/>
            <a:ext cx="10515600" cy="673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>
                <a:solidFill>
                  <a:srgbClr val="A50021"/>
                </a:solidFill>
              </a:rPr>
              <a:t>FrontEnd</a:t>
            </a:r>
            <a:r>
              <a:rPr lang="pt-BR" dirty="0">
                <a:solidFill>
                  <a:srgbClr val="A50021"/>
                </a:solidFill>
              </a:rPr>
              <a:t>  - </a:t>
            </a:r>
            <a:r>
              <a:rPr lang="pt-BR" dirty="0" err="1">
                <a:solidFill>
                  <a:srgbClr val="A50021"/>
                </a:solidFill>
              </a:rPr>
              <a:t>React</a:t>
            </a:r>
            <a:endParaRPr lang="pt-BR" dirty="0">
              <a:solidFill>
                <a:srgbClr val="A50021"/>
              </a:solidFill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713D0F2A-97CC-8DD0-53F9-F4CFF1EED729}"/>
              </a:ext>
            </a:extLst>
          </p:cNvPr>
          <p:cNvSpPr txBox="1"/>
          <p:nvPr/>
        </p:nvSpPr>
        <p:spPr>
          <a:xfrm>
            <a:off x="385763" y="1536174"/>
            <a:ext cx="11201027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pt-BR" sz="2400" b="0" i="0" dirty="0">
                <a:solidFill>
                  <a:srgbClr val="FF000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Credenciais de acesso a API</a:t>
            </a:r>
          </a:p>
          <a:p>
            <a:pPr algn="l"/>
            <a:endParaRPr lang="pt-BR" sz="2400" dirty="0">
              <a:solidFill>
                <a:srgbClr val="212529"/>
              </a:solidFill>
              <a:highlight>
                <a:srgbClr val="FFFFFF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pt-BR" sz="2400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Devemos também declarar variáveis para fazer a comunicação co</a:t>
            </a:r>
            <a:r>
              <a:rPr lang="pt-BR" sz="2400" dirty="0">
                <a:solidFill>
                  <a:srgbClr val="212529"/>
                </a:solidFill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m a API</a:t>
            </a:r>
          </a:p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4FC1FF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API_KEY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‘</a:t>
            </a:r>
            <a:r>
              <a:rPr lang="en-US" sz="2400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xxxxxxxxxxxxxxxxxxxxxxx</a:t>
            </a:r>
            <a:r>
              <a:rPr lang="en-US" sz="2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’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2400" dirty="0">
                <a:solidFill>
                  <a:srgbClr val="212529"/>
                </a:solidFill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sz="2400" dirty="0" err="1">
                <a:solidFill>
                  <a:srgbClr val="212529"/>
                </a:solidFill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chave</a:t>
            </a:r>
            <a:r>
              <a:rPr lang="en-US" sz="2400" dirty="0">
                <a:solidFill>
                  <a:srgbClr val="212529"/>
                </a:solidFill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212529"/>
                </a:solidFill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gerada</a:t>
            </a:r>
            <a:r>
              <a:rPr lang="en-US" sz="2400" dirty="0">
                <a:solidFill>
                  <a:srgbClr val="212529"/>
                </a:solidFill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212529"/>
                </a:solidFill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na</a:t>
            </a:r>
            <a:r>
              <a:rPr lang="en-US" sz="2400" dirty="0">
                <a:solidFill>
                  <a:srgbClr val="212529"/>
                </a:solidFill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212529"/>
                </a:solidFill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aplicação</a:t>
            </a:r>
            <a:endParaRPr lang="en-US" sz="2400" dirty="0">
              <a:solidFill>
                <a:srgbClr val="212529"/>
              </a:solidFill>
              <a:highlight>
                <a:srgbClr val="FFFFFF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solidFill>
                <a:srgbClr val="212529"/>
              </a:solidFill>
              <a:highlight>
                <a:srgbClr val="FFFFFF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solidFill>
                <a:srgbClr val="212529"/>
              </a:solidFill>
              <a:highlight>
                <a:srgbClr val="FFFFFF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4FC1FF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API_URL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'https://api.themoviedb.org/3’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2400" dirty="0">
                <a:solidFill>
                  <a:srgbClr val="212529"/>
                </a:solidFill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E o </a:t>
            </a:r>
            <a:r>
              <a:rPr lang="en-US" sz="2400" dirty="0" err="1">
                <a:solidFill>
                  <a:srgbClr val="212529"/>
                </a:solidFill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endereço</a:t>
            </a:r>
            <a:r>
              <a:rPr lang="en-US" sz="2400" dirty="0">
                <a:solidFill>
                  <a:srgbClr val="212529"/>
                </a:solidFill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212529"/>
                </a:solidFill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onde</a:t>
            </a:r>
            <a:r>
              <a:rPr lang="en-US" sz="2400" dirty="0">
                <a:solidFill>
                  <a:srgbClr val="212529"/>
                </a:solidFill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212529"/>
                </a:solidFill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conseguimos</a:t>
            </a:r>
            <a:r>
              <a:rPr lang="en-US" sz="2400" dirty="0">
                <a:solidFill>
                  <a:srgbClr val="212529"/>
                </a:solidFill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212529"/>
                </a:solidFill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resgatar</a:t>
            </a:r>
            <a:r>
              <a:rPr lang="en-US" sz="2400" dirty="0">
                <a:solidFill>
                  <a:srgbClr val="212529"/>
                </a:solidFill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212529"/>
                </a:solidFill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os</a:t>
            </a:r>
            <a:r>
              <a:rPr lang="en-US" sz="2400" dirty="0">
                <a:solidFill>
                  <a:srgbClr val="212529"/>
                </a:solidFill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212529"/>
                </a:solidFill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valores</a:t>
            </a:r>
            <a:r>
              <a:rPr lang="en-US" sz="2400" dirty="0">
                <a:solidFill>
                  <a:srgbClr val="212529"/>
                </a:solidFill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212529"/>
                </a:solidFill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desejados</a:t>
            </a:r>
            <a:endParaRPr lang="en-US" sz="2400" dirty="0">
              <a:solidFill>
                <a:srgbClr val="212529"/>
              </a:solidFill>
              <a:highlight>
                <a:srgbClr val="FFFFFF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b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endParaRPr lang="en-US" sz="2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pPr algn="l"/>
            <a:endParaRPr lang="pt-BR" sz="2400" dirty="0">
              <a:solidFill>
                <a:srgbClr val="4A4A4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48620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718385-058A-8D85-4842-56453B618A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7D612EB2-3916-F703-6823-B33662EEAB94}"/>
              </a:ext>
            </a:extLst>
          </p:cNvPr>
          <p:cNvSpPr/>
          <p:nvPr/>
        </p:nvSpPr>
        <p:spPr>
          <a:xfrm>
            <a:off x="0" y="871538"/>
            <a:ext cx="385763" cy="5114925"/>
          </a:xfrm>
          <a:prstGeom prst="rect">
            <a:avLst/>
          </a:prstGeom>
          <a:solidFill>
            <a:srgbClr val="A5002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pt-BR" dirty="0">
                <a:solidFill>
                  <a:srgbClr val="E3896D"/>
                </a:solidFill>
              </a:rPr>
              <a:t>Fernanda Fretes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96E6A4E3-D9C3-EC5C-AF60-1658C0C1A10A}"/>
              </a:ext>
            </a:extLst>
          </p:cNvPr>
          <p:cNvSpPr txBox="1">
            <a:spLocks/>
          </p:cNvSpPr>
          <p:nvPr/>
        </p:nvSpPr>
        <p:spPr>
          <a:xfrm>
            <a:off x="0" y="197572"/>
            <a:ext cx="10515600" cy="673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>
                <a:solidFill>
                  <a:srgbClr val="A50021"/>
                </a:solidFill>
              </a:rPr>
              <a:t>FrontEnd</a:t>
            </a:r>
            <a:r>
              <a:rPr lang="pt-BR" dirty="0">
                <a:solidFill>
                  <a:srgbClr val="A50021"/>
                </a:solidFill>
              </a:rPr>
              <a:t>  - </a:t>
            </a:r>
            <a:r>
              <a:rPr lang="pt-BR" dirty="0" err="1">
                <a:solidFill>
                  <a:srgbClr val="A50021"/>
                </a:solidFill>
              </a:rPr>
              <a:t>React</a:t>
            </a:r>
            <a:endParaRPr lang="pt-BR" dirty="0">
              <a:solidFill>
                <a:srgbClr val="A50021"/>
              </a:solidFill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713D0F2A-97CC-8DD0-53F9-F4CFF1EED729}"/>
              </a:ext>
            </a:extLst>
          </p:cNvPr>
          <p:cNvSpPr txBox="1"/>
          <p:nvPr/>
        </p:nvSpPr>
        <p:spPr>
          <a:xfrm>
            <a:off x="385763" y="1028117"/>
            <a:ext cx="11201027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dirty="0">
                <a:solidFill>
                  <a:srgbClr val="212529"/>
                </a:solidFill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Feito isso os </a:t>
            </a:r>
            <a:r>
              <a:rPr lang="pt-BR" sz="2400" dirty="0" err="1">
                <a:solidFill>
                  <a:srgbClr val="212529"/>
                </a:solidFill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imports</a:t>
            </a:r>
            <a:r>
              <a:rPr lang="pt-BR" sz="2400" dirty="0">
                <a:solidFill>
                  <a:srgbClr val="212529"/>
                </a:solidFill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e credenciais necessárias, então, agora podemos abrir nosso componente:</a:t>
            </a:r>
          </a:p>
          <a:p>
            <a:endParaRPr lang="pt-BR" sz="2400" b="0" dirty="0">
              <a:solidFill>
                <a:srgbClr val="212529"/>
              </a:solidFill>
              <a:effectLst/>
              <a:highlight>
                <a:srgbClr val="FFFFFF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b="0" dirty="0">
                <a:solidFill>
                  <a:srgbClr val="C586C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export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function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Lista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() {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[</a:t>
            </a:r>
            <a:r>
              <a:rPr lang="en-US" sz="2400" b="0" dirty="0">
                <a:solidFill>
                  <a:srgbClr val="4FC1FF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movies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en-US" sz="2400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setMovies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]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useState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([]);</a:t>
            </a:r>
          </a:p>
          <a:p>
            <a:b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pt-BR" sz="2400" dirty="0">
                <a:solidFill>
                  <a:srgbClr val="212529"/>
                </a:solidFill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Estamos inicializando o estado </a:t>
            </a:r>
            <a:r>
              <a:rPr lang="pt-BR" sz="2400" dirty="0" err="1">
                <a:solidFill>
                  <a:srgbClr val="212529"/>
                </a:solidFill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movies</a:t>
            </a:r>
            <a:r>
              <a:rPr lang="pt-BR" sz="2400" dirty="0">
                <a:solidFill>
                  <a:srgbClr val="212529"/>
                </a:solidFill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como um </a:t>
            </a:r>
            <a:r>
              <a:rPr lang="pt-BR" sz="2400" dirty="0" err="1">
                <a:solidFill>
                  <a:srgbClr val="212529"/>
                </a:solidFill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array</a:t>
            </a:r>
            <a:r>
              <a:rPr lang="pt-BR" sz="2400" dirty="0">
                <a:solidFill>
                  <a:srgbClr val="212529"/>
                </a:solidFill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vazio até que seja atualizado através da função </a:t>
            </a:r>
            <a:r>
              <a:rPr lang="pt-BR" sz="2400" dirty="0" err="1">
                <a:solidFill>
                  <a:srgbClr val="212529"/>
                </a:solidFill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setMovies</a:t>
            </a:r>
            <a:r>
              <a:rPr lang="pt-BR" sz="2400" dirty="0">
                <a:solidFill>
                  <a:srgbClr val="212529"/>
                </a:solidFill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endParaRPr lang="pt-BR" sz="2400" dirty="0">
              <a:solidFill>
                <a:srgbClr val="212529"/>
              </a:solidFill>
              <a:highlight>
                <a:srgbClr val="FFFFFF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2400" dirty="0">
                <a:solidFill>
                  <a:srgbClr val="212529"/>
                </a:solidFill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Essa abordagem é comum ao trabalhar com listas de dados em </a:t>
            </a:r>
            <a:r>
              <a:rPr lang="pt-BR" sz="2400" dirty="0" err="1">
                <a:solidFill>
                  <a:srgbClr val="212529"/>
                </a:solidFill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React</a:t>
            </a:r>
            <a:r>
              <a:rPr lang="pt-BR" sz="2400" dirty="0">
                <a:solidFill>
                  <a:srgbClr val="212529"/>
                </a:solidFill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. O estado inicial vazio permite que você preencha os dados da lista mais tarde, por exemplo, após a busca de dados de uma API, como está sendo feito com a chamada </a:t>
            </a:r>
            <a:r>
              <a:rPr lang="pt-BR" sz="2400" dirty="0" err="1">
                <a:solidFill>
                  <a:srgbClr val="212529"/>
                </a:solidFill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axios.get</a:t>
            </a:r>
            <a:r>
              <a:rPr lang="pt-BR" sz="2400" dirty="0">
                <a:solidFill>
                  <a:srgbClr val="212529"/>
                </a:solidFill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no </a:t>
            </a:r>
            <a:r>
              <a:rPr lang="pt-BR" sz="2400" dirty="0" err="1">
                <a:solidFill>
                  <a:srgbClr val="212529"/>
                </a:solidFill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useEffect</a:t>
            </a:r>
            <a:r>
              <a:rPr lang="pt-BR" sz="2400" dirty="0">
                <a:solidFill>
                  <a:srgbClr val="212529"/>
                </a:solidFill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2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pPr algn="l"/>
            <a:endParaRPr lang="pt-BR" sz="2400" dirty="0">
              <a:solidFill>
                <a:srgbClr val="4A4A4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86040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718385-058A-8D85-4842-56453B618A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7D612EB2-3916-F703-6823-B33662EEAB94}"/>
              </a:ext>
            </a:extLst>
          </p:cNvPr>
          <p:cNvSpPr/>
          <p:nvPr/>
        </p:nvSpPr>
        <p:spPr>
          <a:xfrm>
            <a:off x="0" y="871538"/>
            <a:ext cx="385763" cy="5114925"/>
          </a:xfrm>
          <a:prstGeom prst="rect">
            <a:avLst/>
          </a:prstGeom>
          <a:solidFill>
            <a:srgbClr val="A5002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pt-BR" dirty="0">
                <a:solidFill>
                  <a:srgbClr val="E3896D"/>
                </a:solidFill>
              </a:rPr>
              <a:t>Fernanda Fretes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96E6A4E3-D9C3-EC5C-AF60-1658C0C1A10A}"/>
              </a:ext>
            </a:extLst>
          </p:cNvPr>
          <p:cNvSpPr txBox="1">
            <a:spLocks/>
          </p:cNvSpPr>
          <p:nvPr/>
        </p:nvSpPr>
        <p:spPr>
          <a:xfrm>
            <a:off x="0" y="197572"/>
            <a:ext cx="10515600" cy="673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>
                <a:solidFill>
                  <a:srgbClr val="A50021"/>
                </a:solidFill>
              </a:rPr>
              <a:t>FrontEnd</a:t>
            </a:r>
            <a:r>
              <a:rPr lang="pt-BR" dirty="0">
                <a:solidFill>
                  <a:srgbClr val="A50021"/>
                </a:solidFill>
              </a:rPr>
              <a:t>  - </a:t>
            </a:r>
            <a:r>
              <a:rPr lang="pt-BR" dirty="0" err="1">
                <a:solidFill>
                  <a:srgbClr val="A50021"/>
                </a:solidFill>
              </a:rPr>
              <a:t>React</a:t>
            </a:r>
            <a:endParaRPr lang="pt-BR" dirty="0">
              <a:solidFill>
                <a:srgbClr val="A50021"/>
              </a:solidFill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713D0F2A-97CC-8DD0-53F9-F4CFF1EED729}"/>
              </a:ext>
            </a:extLst>
          </p:cNvPr>
          <p:cNvSpPr txBox="1"/>
          <p:nvPr/>
        </p:nvSpPr>
        <p:spPr>
          <a:xfrm>
            <a:off x="385763" y="733886"/>
            <a:ext cx="11201027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b="1" dirty="0" err="1">
                <a:solidFill>
                  <a:srgbClr val="FF0000"/>
                </a:solidFill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Hooks</a:t>
            </a:r>
            <a:endParaRPr lang="pt-BR" sz="2400" b="1" dirty="0">
              <a:solidFill>
                <a:srgbClr val="FF0000"/>
              </a:solidFill>
              <a:highlight>
                <a:srgbClr val="FFFFFF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pt-BR" sz="2400" dirty="0">
              <a:solidFill>
                <a:srgbClr val="4A4A4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pt-BR" sz="2400" dirty="0">
                <a:solidFill>
                  <a:srgbClr val="4A4A4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 resumo, um Hook em </a:t>
            </a:r>
            <a:r>
              <a:rPr lang="pt-BR" sz="2400" dirty="0" err="1">
                <a:solidFill>
                  <a:srgbClr val="4A4A4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React</a:t>
            </a:r>
            <a:r>
              <a:rPr lang="pt-BR" sz="2400" dirty="0">
                <a:solidFill>
                  <a:srgbClr val="4A4A4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é uma função que permite que você use recursos do </a:t>
            </a:r>
            <a:r>
              <a:rPr lang="pt-BR" sz="2400" dirty="0" err="1">
                <a:solidFill>
                  <a:srgbClr val="4A4A4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React</a:t>
            </a:r>
            <a:r>
              <a:rPr lang="pt-BR" sz="2400" dirty="0">
                <a:solidFill>
                  <a:srgbClr val="4A4A4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em componentes funcionais, tornando-os mais poderosos e flexíveis. Eles são uma parte essencial da programação </a:t>
            </a:r>
            <a:r>
              <a:rPr lang="pt-BR" sz="2400" dirty="0" err="1">
                <a:solidFill>
                  <a:srgbClr val="4A4A4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React</a:t>
            </a:r>
            <a:r>
              <a:rPr lang="pt-BR" sz="2400" dirty="0">
                <a:solidFill>
                  <a:srgbClr val="4A4A4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moderna e ajudam a simplificar o código e melhorar a reutilização de lógica entre componentes. </a:t>
            </a:r>
          </a:p>
          <a:p>
            <a:pPr algn="l"/>
            <a:endParaRPr lang="pt-BR" sz="2400" dirty="0">
              <a:solidFill>
                <a:srgbClr val="4A4A4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pt-BR" sz="2400" dirty="0">
                <a:solidFill>
                  <a:srgbClr val="4A4A4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Os </a:t>
            </a:r>
            <a:r>
              <a:rPr lang="pt-BR" sz="2400" dirty="0" err="1">
                <a:solidFill>
                  <a:srgbClr val="4A4A4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Hooks</a:t>
            </a:r>
            <a:r>
              <a:rPr lang="pt-BR" sz="2400" dirty="0">
                <a:solidFill>
                  <a:srgbClr val="4A4A4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têm algumas regras de uso:</a:t>
            </a:r>
          </a:p>
          <a:p>
            <a:pPr algn="l"/>
            <a:endParaRPr lang="pt-BR" sz="2400" dirty="0">
              <a:solidFill>
                <a:srgbClr val="4A4A4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pt-BR" sz="2400" dirty="0">
                <a:solidFill>
                  <a:srgbClr val="4A4A4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Eles devem ser chamados apenas no nível superior de um componente ou dentro de outros </a:t>
            </a:r>
            <a:r>
              <a:rPr lang="pt-BR" sz="2400" dirty="0" err="1">
                <a:solidFill>
                  <a:srgbClr val="4A4A4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Hooks</a:t>
            </a:r>
            <a:r>
              <a:rPr lang="pt-BR" sz="2400" dirty="0">
                <a:solidFill>
                  <a:srgbClr val="4A4A4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personalizados.</a:t>
            </a:r>
          </a:p>
          <a:p>
            <a:pPr algn="l"/>
            <a:r>
              <a:rPr lang="pt-BR" sz="2400" dirty="0">
                <a:solidFill>
                  <a:srgbClr val="4A4A4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Eles não devem ser chamados dentro de loops, condições ou funções aninhadas.</a:t>
            </a:r>
          </a:p>
          <a:p>
            <a:pPr algn="l"/>
            <a:r>
              <a:rPr lang="pt-BR" sz="2400" dirty="0">
                <a:solidFill>
                  <a:srgbClr val="4A4A4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 nome dos </a:t>
            </a:r>
            <a:r>
              <a:rPr lang="pt-BR" sz="2400" dirty="0" err="1">
                <a:solidFill>
                  <a:srgbClr val="4A4A4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Hooks</a:t>
            </a:r>
            <a:r>
              <a:rPr lang="pt-BR" sz="2400" dirty="0">
                <a:solidFill>
                  <a:srgbClr val="4A4A4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deve começar com </a:t>
            </a:r>
            <a:r>
              <a:rPr lang="pt-BR" sz="2400" b="1" dirty="0">
                <a:solidFill>
                  <a:srgbClr val="4A4A4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use.</a:t>
            </a:r>
          </a:p>
          <a:p>
            <a:pPr algn="l"/>
            <a:endParaRPr lang="pt-BR" sz="2400" dirty="0">
              <a:solidFill>
                <a:srgbClr val="4A4A4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90748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718385-058A-8D85-4842-56453B618A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7D612EB2-3916-F703-6823-B33662EEAB94}"/>
              </a:ext>
            </a:extLst>
          </p:cNvPr>
          <p:cNvSpPr/>
          <p:nvPr/>
        </p:nvSpPr>
        <p:spPr>
          <a:xfrm>
            <a:off x="0" y="871538"/>
            <a:ext cx="385763" cy="5114925"/>
          </a:xfrm>
          <a:prstGeom prst="rect">
            <a:avLst/>
          </a:prstGeom>
          <a:solidFill>
            <a:srgbClr val="A5002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pt-BR" dirty="0">
                <a:solidFill>
                  <a:srgbClr val="E3896D"/>
                </a:solidFill>
              </a:rPr>
              <a:t>Fernanda Fretes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96E6A4E3-D9C3-EC5C-AF60-1658C0C1A10A}"/>
              </a:ext>
            </a:extLst>
          </p:cNvPr>
          <p:cNvSpPr txBox="1">
            <a:spLocks/>
          </p:cNvSpPr>
          <p:nvPr/>
        </p:nvSpPr>
        <p:spPr>
          <a:xfrm>
            <a:off x="0" y="197572"/>
            <a:ext cx="10515600" cy="673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>
                <a:solidFill>
                  <a:srgbClr val="A50021"/>
                </a:solidFill>
              </a:rPr>
              <a:t>FrontEnd</a:t>
            </a:r>
            <a:r>
              <a:rPr lang="pt-BR" dirty="0">
                <a:solidFill>
                  <a:srgbClr val="A50021"/>
                </a:solidFill>
              </a:rPr>
              <a:t>  - </a:t>
            </a:r>
            <a:r>
              <a:rPr lang="pt-BR" dirty="0" err="1">
                <a:solidFill>
                  <a:srgbClr val="A50021"/>
                </a:solidFill>
              </a:rPr>
              <a:t>React</a:t>
            </a:r>
            <a:endParaRPr lang="pt-BR" dirty="0">
              <a:solidFill>
                <a:srgbClr val="A50021"/>
              </a:solidFill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713D0F2A-97CC-8DD0-53F9-F4CFF1EED729}"/>
              </a:ext>
            </a:extLst>
          </p:cNvPr>
          <p:cNvSpPr txBox="1"/>
          <p:nvPr/>
        </p:nvSpPr>
        <p:spPr>
          <a:xfrm>
            <a:off x="385763" y="1028117"/>
            <a:ext cx="11201027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dirty="0">
                <a:solidFill>
                  <a:srgbClr val="212529"/>
                </a:solidFill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O </a:t>
            </a:r>
            <a:r>
              <a:rPr lang="pt-BR" sz="2400" dirty="0" err="1">
                <a:solidFill>
                  <a:srgbClr val="212529"/>
                </a:solidFill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useEffect</a:t>
            </a:r>
            <a:r>
              <a:rPr lang="pt-BR" sz="2400" dirty="0">
                <a:solidFill>
                  <a:srgbClr val="212529"/>
                </a:solidFill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é outro Hook fornecido pelo </a:t>
            </a:r>
            <a:r>
              <a:rPr lang="pt-BR" sz="2400" dirty="0" err="1">
                <a:solidFill>
                  <a:srgbClr val="212529"/>
                </a:solidFill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React</a:t>
            </a:r>
            <a:r>
              <a:rPr lang="pt-BR" sz="2400" dirty="0">
                <a:solidFill>
                  <a:srgbClr val="212529"/>
                </a:solidFill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que permite executar efeitos colaterais em componentes funcionais. Efeitos colaterais são operações que ocorrem após a renderização do componente, como buscar dados de uma API, manipular o DOM, ou executar subscrições a eventos. </a:t>
            </a:r>
          </a:p>
          <a:p>
            <a:endParaRPr lang="pt-BR" sz="2400" b="0" dirty="0">
              <a:solidFill>
                <a:srgbClr val="212529"/>
              </a:solidFill>
              <a:effectLst/>
              <a:highlight>
                <a:srgbClr val="FFFFFF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2400" dirty="0">
                <a:solidFill>
                  <a:srgbClr val="212529"/>
                </a:solidFill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É</a:t>
            </a:r>
            <a:r>
              <a:rPr lang="pt-BR" sz="2400" b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chamado após cada renderização do componente, incluindo a renderização inicial e todas as renderizações subsequentes.</a:t>
            </a:r>
          </a:p>
          <a:p>
            <a:pPr algn="l"/>
            <a:endParaRPr lang="pt-BR" sz="2400" dirty="0">
              <a:solidFill>
                <a:srgbClr val="4A4A4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47771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718385-058A-8D85-4842-56453B618A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7D612EB2-3916-F703-6823-B33662EEAB94}"/>
              </a:ext>
            </a:extLst>
          </p:cNvPr>
          <p:cNvSpPr/>
          <p:nvPr/>
        </p:nvSpPr>
        <p:spPr>
          <a:xfrm>
            <a:off x="0" y="871538"/>
            <a:ext cx="385763" cy="5114925"/>
          </a:xfrm>
          <a:prstGeom prst="rect">
            <a:avLst/>
          </a:prstGeom>
          <a:solidFill>
            <a:srgbClr val="A5002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pt-BR" dirty="0">
                <a:solidFill>
                  <a:srgbClr val="E3896D"/>
                </a:solidFill>
              </a:rPr>
              <a:t>Fernanda Fretes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96E6A4E3-D9C3-EC5C-AF60-1658C0C1A10A}"/>
              </a:ext>
            </a:extLst>
          </p:cNvPr>
          <p:cNvSpPr txBox="1">
            <a:spLocks/>
          </p:cNvSpPr>
          <p:nvPr/>
        </p:nvSpPr>
        <p:spPr>
          <a:xfrm>
            <a:off x="0" y="197572"/>
            <a:ext cx="10515600" cy="673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>
                <a:solidFill>
                  <a:srgbClr val="A50021"/>
                </a:solidFill>
              </a:rPr>
              <a:t>FrontEnd</a:t>
            </a:r>
            <a:r>
              <a:rPr lang="pt-BR" dirty="0">
                <a:solidFill>
                  <a:srgbClr val="A50021"/>
                </a:solidFill>
              </a:rPr>
              <a:t>  - </a:t>
            </a:r>
            <a:r>
              <a:rPr lang="pt-BR" dirty="0" err="1">
                <a:solidFill>
                  <a:srgbClr val="A50021"/>
                </a:solidFill>
              </a:rPr>
              <a:t>React</a:t>
            </a:r>
            <a:endParaRPr lang="pt-BR" dirty="0">
              <a:solidFill>
                <a:srgbClr val="A50021"/>
              </a:solidFill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713D0F2A-97CC-8DD0-53F9-F4CFF1EED729}"/>
              </a:ext>
            </a:extLst>
          </p:cNvPr>
          <p:cNvSpPr txBox="1"/>
          <p:nvPr/>
        </p:nvSpPr>
        <p:spPr>
          <a:xfrm>
            <a:off x="385763" y="1028117"/>
            <a:ext cx="11201027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dirty="0">
                <a:solidFill>
                  <a:srgbClr val="212529"/>
                </a:solidFill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O </a:t>
            </a:r>
            <a:r>
              <a:rPr lang="pt-BR" sz="2400" dirty="0" err="1">
                <a:solidFill>
                  <a:srgbClr val="212529"/>
                </a:solidFill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useEffect</a:t>
            </a:r>
            <a:r>
              <a:rPr lang="pt-BR" sz="2400" dirty="0">
                <a:solidFill>
                  <a:srgbClr val="212529"/>
                </a:solidFill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é outro Hook fornecido pelo </a:t>
            </a:r>
            <a:r>
              <a:rPr lang="pt-BR" sz="2400" dirty="0" err="1">
                <a:solidFill>
                  <a:srgbClr val="212529"/>
                </a:solidFill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React</a:t>
            </a:r>
            <a:r>
              <a:rPr lang="pt-BR" sz="2400" dirty="0">
                <a:solidFill>
                  <a:srgbClr val="212529"/>
                </a:solidFill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que permite executar efeitos colaterais em componentes funcionais. Efeitos colaterais são operações que ocorrem após a renderização do componente, como buscar dados de uma API, manipular o DOM, ou executar subscrições a eventos. </a:t>
            </a:r>
          </a:p>
          <a:p>
            <a:endParaRPr lang="pt-BR" sz="2400" b="0" dirty="0">
              <a:solidFill>
                <a:srgbClr val="212529"/>
              </a:solidFill>
              <a:effectLst/>
              <a:highlight>
                <a:srgbClr val="FFFFFF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2400" dirty="0">
                <a:solidFill>
                  <a:srgbClr val="212529"/>
                </a:solidFill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É</a:t>
            </a:r>
            <a:r>
              <a:rPr lang="pt-BR" sz="2400" b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chamado após cada renderização do componente, incluindo a renderização inicial e todas as renderizações subsequentes.</a:t>
            </a:r>
          </a:p>
          <a:p>
            <a:pPr algn="l"/>
            <a:endParaRPr lang="pt-BR" sz="2400" dirty="0">
              <a:solidFill>
                <a:srgbClr val="4A4A4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C5FC490F-391F-C174-D7AC-C4BC54AD40D1}"/>
              </a:ext>
            </a:extLst>
          </p:cNvPr>
          <p:cNvSpPr txBox="1"/>
          <p:nvPr/>
        </p:nvSpPr>
        <p:spPr>
          <a:xfrm>
            <a:off x="385763" y="3846963"/>
            <a:ext cx="11734876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200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useEffect</a:t>
            </a:r>
            <a:r>
              <a:rPr lang="pt-BR" sz="2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(() </a:t>
            </a:r>
            <a:r>
              <a:rPr lang="pt-BR" sz="22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=&gt;</a:t>
            </a:r>
            <a:r>
              <a:rPr lang="pt-BR" sz="2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{</a:t>
            </a:r>
          </a:p>
          <a:p>
            <a:r>
              <a:rPr lang="pt-BR" sz="2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pt-BR" sz="2200" b="0" dirty="0" err="1">
                <a:solidFill>
                  <a:srgbClr val="4FC1FF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axios</a:t>
            </a:r>
            <a:r>
              <a:rPr lang="pt-BR" sz="22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r>
              <a:rPr lang="pt-BR" sz="2200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get</a:t>
            </a:r>
            <a:r>
              <a:rPr lang="pt-BR" sz="2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pt-BR" sz="22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`</a:t>
            </a:r>
            <a:r>
              <a:rPr lang="pt-BR" sz="22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${</a:t>
            </a:r>
            <a:r>
              <a:rPr lang="pt-BR" sz="2200" b="0" dirty="0">
                <a:solidFill>
                  <a:srgbClr val="4FC1FF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API_URL</a:t>
            </a:r>
            <a:r>
              <a:rPr lang="pt-BR" sz="22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</a:t>
            </a:r>
            <a:r>
              <a:rPr lang="pt-BR" sz="22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/</a:t>
            </a:r>
            <a:r>
              <a:rPr lang="pt-BR" sz="2200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movie</a:t>
            </a:r>
            <a:r>
              <a:rPr lang="pt-BR" sz="22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/</a:t>
            </a:r>
            <a:r>
              <a:rPr lang="pt-BR" sz="2200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popular?api_key</a:t>
            </a:r>
            <a:r>
              <a:rPr lang="pt-BR" sz="22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pt-BR" sz="22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${</a:t>
            </a:r>
            <a:r>
              <a:rPr lang="pt-BR" sz="2200" b="0" dirty="0">
                <a:solidFill>
                  <a:srgbClr val="4FC1FF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API_KEY</a:t>
            </a:r>
            <a:r>
              <a:rPr lang="pt-BR" sz="22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</a:t>
            </a:r>
            <a:r>
              <a:rPr lang="pt-BR" sz="22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&amp;</a:t>
            </a:r>
            <a:r>
              <a:rPr lang="pt-BR" sz="2200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language</a:t>
            </a:r>
            <a:r>
              <a:rPr lang="pt-BR" sz="22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pt-BR" sz="2200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pt</a:t>
            </a:r>
            <a:r>
              <a:rPr lang="pt-BR" sz="22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-BR`</a:t>
            </a:r>
            <a:r>
              <a:rPr lang="pt-BR" sz="2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090903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718385-058A-8D85-4842-56453B618A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7D612EB2-3916-F703-6823-B33662EEAB94}"/>
              </a:ext>
            </a:extLst>
          </p:cNvPr>
          <p:cNvSpPr/>
          <p:nvPr/>
        </p:nvSpPr>
        <p:spPr>
          <a:xfrm>
            <a:off x="0" y="871538"/>
            <a:ext cx="385763" cy="5114925"/>
          </a:xfrm>
          <a:prstGeom prst="rect">
            <a:avLst/>
          </a:prstGeom>
          <a:solidFill>
            <a:srgbClr val="A5002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pt-BR" dirty="0">
                <a:solidFill>
                  <a:srgbClr val="E3896D"/>
                </a:solidFill>
              </a:rPr>
              <a:t>Fernanda Fretes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96E6A4E3-D9C3-EC5C-AF60-1658C0C1A10A}"/>
              </a:ext>
            </a:extLst>
          </p:cNvPr>
          <p:cNvSpPr txBox="1">
            <a:spLocks/>
          </p:cNvSpPr>
          <p:nvPr/>
        </p:nvSpPr>
        <p:spPr>
          <a:xfrm>
            <a:off x="0" y="197572"/>
            <a:ext cx="10515600" cy="673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>
                <a:solidFill>
                  <a:srgbClr val="A50021"/>
                </a:solidFill>
              </a:rPr>
              <a:t>FrontEnd</a:t>
            </a:r>
            <a:r>
              <a:rPr lang="pt-BR" dirty="0">
                <a:solidFill>
                  <a:srgbClr val="A50021"/>
                </a:solidFill>
              </a:rPr>
              <a:t>  - </a:t>
            </a:r>
            <a:r>
              <a:rPr lang="pt-BR" dirty="0" err="1">
                <a:solidFill>
                  <a:srgbClr val="A50021"/>
                </a:solidFill>
              </a:rPr>
              <a:t>React</a:t>
            </a:r>
            <a:endParaRPr lang="pt-BR" dirty="0">
              <a:solidFill>
                <a:srgbClr val="A50021"/>
              </a:solidFill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713D0F2A-97CC-8DD0-53F9-F4CFF1EED729}"/>
              </a:ext>
            </a:extLst>
          </p:cNvPr>
          <p:cNvSpPr txBox="1"/>
          <p:nvPr/>
        </p:nvSpPr>
        <p:spPr>
          <a:xfrm>
            <a:off x="495485" y="801975"/>
            <a:ext cx="1120102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dirty="0">
                <a:solidFill>
                  <a:srgbClr val="212529"/>
                </a:solidFill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Quando os dados são recebidos com sucesso, armazenamos os resultados no estado </a:t>
            </a:r>
            <a:r>
              <a:rPr lang="pt-BR" sz="2400" dirty="0" err="1">
                <a:solidFill>
                  <a:srgbClr val="212529"/>
                </a:solidFill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movies</a:t>
            </a:r>
            <a:r>
              <a:rPr lang="pt-BR" sz="2400" dirty="0">
                <a:solidFill>
                  <a:srgbClr val="212529"/>
                </a:solidFill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usando a função </a:t>
            </a:r>
            <a:r>
              <a:rPr lang="pt-BR" sz="2400" dirty="0" err="1">
                <a:solidFill>
                  <a:srgbClr val="212529"/>
                </a:solidFill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setMovies</a:t>
            </a:r>
            <a:r>
              <a:rPr lang="pt-BR" sz="2400" dirty="0">
                <a:solidFill>
                  <a:srgbClr val="212529"/>
                </a:solidFill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. Se houver algum erro durante a solicitação, registramos o erro no console.</a:t>
            </a:r>
            <a:endParaRPr lang="pt-BR" sz="2400" dirty="0">
              <a:solidFill>
                <a:srgbClr val="4A4A4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20EB5C4F-9F6B-876F-BEDB-E162B5110D0E}"/>
              </a:ext>
            </a:extLst>
          </p:cNvPr>
          <p:cNvSpPr txBox="1"/>
          <p:nvPr/>
        </p:nvSpPr>
        <p:spPr>
          <a:xfrm>
            <a:off x="1023783" y="2136113"/>
            <a:ext cx="1003750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r>
              <a:rPr lang="pt-BR" sz="2200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then</a:t>
            </a:r>
            <a:r>
              <a:rPr lang="pt-BR" sz="2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pt-BR" sz="22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response</a:t>
            </a:r>
            <a:r>
              <a:rPr lang="pt-BR" sz="2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pt-BR" sz="22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=&gt;</a:t>
            </a:r>
            <a:r>
              <a:rPr lang="pt-BR" sz="2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{</a:t>
            </a:r>
          </a:p>
          <a:p>
            <a:r>
              <a:rPr lang="pt-BR" sz="2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</a:t>
            </a:r>
            <a:r>
              <a:rPr lang="pt-BR" sz="22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console</a:t>
            </a:r>
            <a:r>
              <a:rPr lang="pt-BR" sz="2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r>
              <a:rPr lang="pt-BR" sz="22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log</a:t>
            </a:r>
            <a:r>
              <a:rPr lang="pt-BR" sz="2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pt-BR" sz="22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response</a:t>
            </a:r>
            <a:r>
              <a:rPr lang="pt-BR" sz="22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r>
              <a:rPr lang="pt-BR" sz="22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data</a:t>
            </a:r>
            <a:r>
              <a:rPr lang="pt-BR" sz="22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r>
              <a:rPr lang="pt-BR" sz="22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results</a:t>
            </a:r>
            <a:r>
              <a:rPr lang="pt-BR" sz="2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 </a:t>
            </a:r>
          </a:p>
          <a:p>
            <a:r>
              <a:rPr lang="pt-BR" sz="2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.</a:t>
            </a:r>
            <a:r>
              <a:rPr lang="pt-BR" sz="2200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then</a:t>
            </a:r>
            <a:r>
              <a:rPr lang="pt-BR" sz="2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pt-BR" sz="22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response</a:t>
            </a:r>
            <a:r>
              <a:rPr lang="pt-BR" sz="2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pt-BR" sz="22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=&gt;</a:t>
            </a:r>
            <a:r>
              <a:rPr lang="pt-BR" sz="2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{</a:t>
            </a:r>
          </a:p>
          <a:p>
            <a:r>
              <a:rPr lang="pt-BR" sz="2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</a:t>
            </a:r>
            <a:r>
              <a:rPr lang="pt-BR" sz="22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console</a:t>
            </a:r>
            <a:r>
              <a:rPr lang="pt-BR" sz="2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r>
              <a:rPr lang="pt-BR" sz="22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log</a:t>
            </a:r>
            <a:r>
              <a:rPr lang="pt-BR" sz="2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pt-BR" sz="22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response</a:t>
            </a:r>
            <a:r>
              <a:rPr lang="pt-BR" sz="22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r>
              <a:rPr lang="pt-BR" sz="22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data</a:t>
            </a:r>
            <a:r>
              <a:rPr lang="pt-BR" sz="22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r>
              <a:rPr lang="pt-BR" sz="22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results</a:t>
            </a:r>
            <a:r>
              <a:rPr lang="pt-BR" sz="2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 </a:t>
            </a:r>
          </a:p>
          <a:p>
            <a:r>
              <a:rPr lang="pt-BR" sz="2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</a:t>
            </a:r>
            <a:r>
              <a:rPr lang="pt-BR" sz="2200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setMovies</a:t>
            </a:r>
            <a:r>
              <a:rPr lang="pt-BR" sz="2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pt-BR" sz="22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response</a:t>
            </a:r>
            <a:r>
              <a:rPr lang="pt-BR" sz="22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r>
              <a:rPr lang="pt-BR" sz="22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data</a:t>
            </a:r>
            <a:r>
              <a:rPr lang="pt-BR" sz="22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r>
              <a:rPr lang="pt-BR" sz="22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results</a:t>
            </a:r>
            <a:r>
              <a:rPr lang="pt-BR" sz="2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pt-BR" sz="2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})</a:t>
            </a:r>
          </a:p>
          <a:p>
            <a:r>
              <a:rPr lang="pt-BR" sz="2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.</a:t>
            </a:r>
            <a:r>
              <a:rPr lang="pt-BR" sz="22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catch</a:t>
            </a:r>
            <a:r>
              <a:rPr lang="pt-BR" sz="2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pt-BR" sz="22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error</a:t>
            </a:r>
            <a:r>
              <a:rPr lang="pt-BR" sz="2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pt-BR" sz="22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=&gt;</a:t>
            </a:r>
            <a:r>
              <a:rPr lang="pt-BR" sz="2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{</a:t>
            </a:r>
          </a:p>
          <a:p>
            <a:r>
              <a:rPr lang="pt-BR" sz="2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</a:t>
            </a:r>
            <a:r>
              <a:rPr lang="pt-BR" sz="22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console</a:t>
            </a:r>
            <a:r>
              <a:rPr lang="pt-BR" sz="22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r>
              <a:rPr lang="pt-BR" sz="2200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error</a:t>
            </a:r>
            <a:r>
              <a:rPr lang="pt-BR" sz="2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pt-BR" sz="22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</a:t>
            </a:r>
            <a:r>
              <a:rPr lang="pt-BR" sz="2200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Error</a:t>
            </a:r>
            <a:r>
              <a:rPr lang="pt-BR" sz="22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pt-BR" sz="2200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fetching</a:t>
            </a:r>
            <a:r>
              <a:rPr lang="pt-BR" sz="22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data: '</a:t>
            </a:r>
            <a:r>
              <a:rPr lang="pt-BR" sz="2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pt-BR" sz="22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error</a:t>
            </a:r>
            <a:r>
              <a:rPr lang="pt-BR" sz="2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pt-BR" sz="2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});</a:t>
            </a:r>
          </a:p>
          <a:p>
            <a:r>
              <a:rPr lang="pt-BR" sz="2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}, []);</a:t>
            </a:r>
          </a:p>
          <a:p>
            <a:r>
              <a:rPr lang="pt-BR" sz="2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     </a:t>
            </a:r>
            <a:r>
              <a:rPr lang="pt-BR" sz="2200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setMovies</a:t>
            </a:r>
            <a:r>
              <a:rPr lang="pt-BR" sz="2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pt-BR" sz="22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response</a:t>
            </a:r>
            <a:r>
              <a:rPr lang="pt-BR" sz="22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r>
              <a:rPr lang="pt-BR" sz="22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data</a:t>
            </a:r>
            <a:r>
              <a:rPr lang="pt-BR" sz="22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r>
              <a:rPr lang="pt-BR" sz="22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results</a:t>
            </a:r>
            <a:r>
              <a:rPr lang="pt-BR" sz="2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pt-BR" sz="2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})</a:t>
            </a:r>
          </a:p>
        </p:txBody>
      </p:sp>
    </p:spTree>
    <p:extLst>
      <p:ext uri="{BB962C8B-B14F-4D97-AF65-F5344CB8AC3E}">
        <p14:creationId xmlns:p14="http://schemas.microsoft.com/office/powerpoint/2010/main" val="12648648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718385-058A-8D85-4842-56453B618A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7D612EB2-3916-F703-6823-B33662EEAB94}"/>
              </a:ext>
            </a:extLst>
          </p:cNvPr>
          <p:cNvSpPr/>
          <p:nvPr/>
        </p:nvSpPr>
        <p:spPr>
          <a:xfrm>
            <a:off x="0" y="871538"/>
            <a:ext cx="385763" cy="5114925"/>
          </a:xfrm>
          <a:prstGeom prst="rect">
            <a:avLst/>
          </a:prstGeom>
          <a:solidFill>
            <a:srgbClr val="A5002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pt-BR" dirty="0">
                <a:solidFill>
                  <a:srgbClr val="E3896D"/>
                </a:solidFill>
              </a:rPr>
              <a:t>Fernanda Fretes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96E6A4E3-D9C3-EC5C-AF60-1658C0C1A10A}"/>
              </a:ext>
            </a:extLst>
          </p:cNvPr>
          <p:cNvSpPr txBox="1">
            <a:spLocks/>
          </p:cNvSpPr>
          <p:nvPr/>
        </p:nvSpPr>
        <p:spPr>
          <a:xfrm>
            <a:off x="0" y="197572"/>
            <a:ext cx="10515600" cy="673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>
                <a:solidFill>
                  <a:srgbClr val="A50021"/>
                </a:solidFill>
              </a:rPr>
              <a:t>FrontEnd</a:t>
            </a:r>
            <a:r>
              <a:rPr lang="pt-BR" dirty="0">
                <a:solidFill>
                  <a:srgbClr val="A50021"/>
                </a:solidFill>
              </a:rPr>
              <a:t>  - </a:t>
            </a:r>
            <a:r>
              <a:rPr lang="pt-BR" dirty="0" err="1">
                <a:solidFill>
                  <a:srgbClr val="A50021"/>
                </a:solidFill>
              </a:rPr>
              <a:t>React</a:t>
            </a:r>
            <a:endParaRPr lang="pt-BR" dirty="0">
              <a:solidFill>
                <a:srgbClr val="A50021"/>
              </a:solidFill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713D0F2A-97CC-8DD0-53F9-F4CFF1EED729}"/>
              </a:ext>
            </a:extLst>
          </p:cNvPr>
          <p:cNvSpPr txBox="1"/>
          <p:nvPr/>
        </p:nvSpPr>
        <p:spPr>
          <a:xfrm>
            <a:off x="633137" y="1146104"/>
            <a:ext cx="1120102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dirty="0">
                <a:solidFill>
                  <a:srgbClr val="212529"/>
                </a:solidFill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Agora que temos nossa comunicação com a API, vamos precisa-los exibi-los através de um retorno.</a:t>
            </a:r>
            <a:endParaRPr lang="pt-BR" sz="2400" dirty="0">
              <a:solidFill>
                <a:srgbClr val="4A4A4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B5F46706-256C-738C-E43C-40A7D6FC5646}"/>
              </a:ext>
            </a:extLst>
          </p:cNvPr>
          <p:cNvSpPr txBox="1"/>
          <p:nvPr/>
        </p:nvSpPr>
        <p:spPr>
          <a:xfrm>
            <a:off x="2263878" y="2348494"/>
            <a:ext cx="6218902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</a:t>
            </a:r>
            <a:r>
              <a:rPr lang="pt-BR" b="0" dirty="0" err="1">
                <a:solidFill>
                  <a:srgbClr val="C586C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return</a:t>
            </a:r>
            <a:r>
              <a:rPr lang="pt-BR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(</a:t>
            </a:r>
          </a:p>
          <a:p>
            <a:r>
              <a:rPr lang="pt-BR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pt-BR" b="0" dirty="0">
                <a:solidFill>
                  <a:srgbClr val="80808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&lt;</a:t>
            </a:r>
            <a:r>
              <a:rPr lang="pt-BR" b="0" dirty="0" err="1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div</a:t>
            </a:r>
            <a:r>
              <a:rPr lang="pt-BR" b="0" dirty="0">
                <a:solidFill>
                  <a:srgbClr val="80808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&gt;</a:t>
            </a:r>
            <a:endParaRPr lang="pt-BR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pt-BR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</a:t>
            </a:r>
            <a:r>
              <a:rPr lang="pt-BR" b="0" dirty="0">
                <a:solidFill>
                  <a:srgbClr val="80808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&lt;</a:t>
            </a:r>
            <a:r>
              <a:rPr lang="pt-BR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figure</a:t>
            </a:r>
            <a:r>
              <a:rPr lang="pt-BR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pt-BR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style</a:t>
            </a:r>
            <a:r>
              <a:rPr lang="pt-BR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pt-BR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{</a:t>
            </a:r>
            <a:r>
              <a:rPr lang="pt-BR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{ </a:t>
            </a:r>
            <a:r>
              <a:rPr lang="pt-BR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display:</a:t>
            </a:r>
            <a:r>
              <a:rPr lang="pt-BR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pt-BR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</a:t>
            </a:r>
            <a:r>
              <a:rPr lang="pt-BR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flex</a:t>
            </a:r>
            <a:r>
              <a:rPr lang="pt-BR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</a:t>
            </a:r>
            <a:r>
              <a:rPr lang="pt-BR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pt-BR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flexWrap</a:t>
            </a:r>
            <a:r>
              <a:rPr lang="pt-BR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</a:t>
            </a:r>
            <a:r>
              <a:rPr lang="pt-BR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pt-BR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'wrap'</a:t>
            </a:r>
            <a:r>
              <a:rPr lang="pt-BR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}</a:t>
            </a:r>
            <a:r>
              <a:rPr lang="pt-BR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</a:t>
            </a:r>
            <a:r>
              <a:rPr lang="pt-BR" b="0" dirty="0">
                <a:solidFill>
                  <a:srgbClr val="80808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&gt;</a:t>
            </a:r>
            <a:endParaRPr lang="pt-BR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pt-BR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</a:t>
            </a:r>
            <a:r>
              <a:rPr lang="pt-BR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{</a:t>
            </a:r>
            <a:r>
              <a:rPr lang="pt-BR" b="0" dirty="0" err="1">
                <a:solidFill>
                  <a:srgbClr val="4FC1FF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movies</a:t>
            </a:r>
            <a:r>
              <a:rPr lang="pt-BR" b="0" dirty="0" err="1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r>
              <a:rPr lang="pt-BR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map</a:t>
            </a:r>
            <a:r>
              <a:rPr lang="pt-BR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pt-BR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movie</a:t>
            </a:r>
            <a:r>
              <a:rPr lang="pt-BR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pt-BR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=&gt;</a:t>
            </a:r>
            <a:r>
              <a:rPr lang="pt-BR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(</a:t>
            </a:r>
            <a:endParaRPr lang="pt-BR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pt-BR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</a:t>
            </a:r>
            <a:r>
              <a:rPr lang="pt-BR" b="0" dirty="0">
                <a:solidFill>
                  <a:srgbClr val="80808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&lt;</a:t>
            </a:r>
            <a:r>
              <a:rPr lang="pt-BR" b="0" dirty="0">
                <a:solidFill>
                  <a:srgbClr val="4EC9B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Card</a:t>
            </a:r>
            <a:r>
              <a:rPr lang="pt-BR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pt-BR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key</a:t>
            </a:r>
            <a:r>
              <a:rPr lang="pt-BR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pt-BR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{</a:t>
            </a:r>
            <a:r>
              <a:rPr lang="pt-BR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movie</a:t>
            </a:r>
            <a:r>
              <a:rPr lang="pt-BR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r>
              <a:rPr lang="pt-BR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id</a:t>
            </a:r>
            <a:r>
              <a:rPr lang="pt-BR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</a:t>
            </a:r>
            <a:r>
              <a:rPr lang="pt-BR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pt-BR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movie</a:t>
            </a:r>
            <a:r>
              <a:rPr lang="pt-BR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pt-BR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{</a:t>
            </a:r>
            <a:r>
              <a:rPr lang="pt-BR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movie</a:t>
            </a:r>
            <a:r>
              <a:rPr lang="pt-BR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</a:t>
            </a:r>
            <a:r>
              <a:rPr lang="pt-BR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pt-BR" b="0" dirty="0">
                <a:solidFill>
                  <a:srgbClr val="80808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/&gt;</a:t>
            </a:r>
            <a:endParaRPr lang="pt-BR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pt-BR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))</a:t>
            </a:r>
            <a:r>
              <a:rPr lang="pt-BR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</a:t>
            </a:r>
            <a:endParaRPr lang="pt-BR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pt-BR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</a:t>
            </a:r>
            <a:r>
              <a:rPr lang="pt-BR" b="0" dirty="0">
                <a:solidFill>
                  <a:srgbClr val="80808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&lt;/</a:t>
            </a:r>
            <a:r>
              <a:rPr lang="pt-BR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figure</a:t>
            </a:r>
            <a:r>
              <a:rPr lang="pt-BR" b="0" dirty="0">
                <a:solidFill>
                  <a:srgbClr val="80808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&gt;</a:t>
            </a:r>
            <a:endParaRPr lang="pt-BR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pt-BR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pt-BR" b="0" dirty="0">
                <a:solidFill>
                  <a:srgbClr val="80808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&lt;/</a:t>
            </a:r>
            <a:r>
              <a:rPr lang="pt-BR" b="0" dirty="0" err="1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div</a:t>
            </a:r>
            <a:r>
              <a:rPr lang="pt-BR" b="0" dirty="0">
                <a:solidFill>
                  <a:srgbClr val="80808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&gt;</a:t>
            </a:r>
            <a:endParaRPr lang="pt-BR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pt-BR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);</a:t>
            </a:r>
          </a:p>
          <a:p>
            <a:r>
              <a:rPr lang="pt-BR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03794767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718385-058A-8D85-4842-56453B618A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7D612EB2-3916-F703-6823-B33662EEAB94}"/>
              </a:ext>
            </a:extLst>
          </p:cNvPr>
          <p:cNvSpPr/>
          <p:nvPr/>
        </p:nvSpPr>
        <p:spPr>
          <a:xfrm>
            <a:off x="0" y="871538"/>
            <a:ext cx="385763" cy="5114925"/>
          </a:xfrm>
          <a:prstGeom prst="rect">
            <a:avLst/>
          </a:prstGeom>
          <a:solidFill>
            <a:srgbClr val="A5002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pt-BR" dirty="0">
                <a:solidFill>
                  <a:srgbClr val="E3896D"/>
                </a:solidFill>
              </a:rPr>
              <a:t>Fernanda Fretes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96E6A4E3-D9C3-EC5C-AF60-1658C0C1A10A}"/>
              </a:ext>
            </a:extLst>
          </p:cNvPr>
          <p:cNvSpPr txBox="1">
            <a:spLocks/>
          </p:cNvSpPr>
          <p:nvPr/>
        </p:nvSpPr>
        <p:spPr>
          <a:xfrm>
            <a:off x="0" y="197572"/>
            <a:ext cx="10515600" cy="673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>
                <a:solidFill>
                  <a:srgbClr val="A50021"/>
                </a:solidFill>
              </a:rPr>
              <a:t>FrontEnd</a:t>
            </a:r>
            <a:r>
              <a:rPr lang="pt-BR" dirty="0">
                <a:solidFill>
                  <a:srgbClr val="A50021"/>
                </a:solidFill>
              </a:rPr>
              <a:t>  - </a:t>
            </a:r>
            <a:r>
              <a:rPr lang="pt-BR" dirty="0" err="1">
                <a:solidFill>
                  <a:srgbClr val="A50021"/>
                </a:solidFill>
              </a:rPr>
              <a:t>React</a:t>
            </a:r>
            <a:endParaRPr lang="pt-BR" dirty="0">
              <a:solidFill>
                <a:srgbClr val="A50021"/>
              </a:solidFill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BAA0FC20-6563-8F13-B138-7E10FAD31E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4092" y="380736"/>
            <a:ext cx="6790008" cy="6096528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1674CF20-30E3-DA6F-9583-321619842CCB}"/>
              </a:ext>
            </a:extLst>
          </p:cNvPr>
          <p:cNvSpPr txBox="1"/>
          <p:nvPr/>
        </p:nvSpPr>
        <p:spPr>
          <a:xfrm>
            <a:off x="798719" y="2427905"/>
            <a:ext cx="413707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dirty="0">
                <a:solidFill>
                  <a:srgbClr val="212529"/>
                </a:solidFill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Ficando assim o código completo. </a:t>
            </a:r>
          </a:p>
          <a:p>
            <a:endParaRPr lang="pt-BR" sz="2400" dirty="0">
              <a:solidFill>
                <a:srgbClr val="4A4A4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6867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718385-058A-8D85-4842-56453B618A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7D612EB2-3916-F703-6823-B33662EEAB94}"/>
              </a:ext>
            </a:extLst>
          </p:cNvPr>
          <p:cNvSpPr/>
          <p:nvPr/>
        </p:nvSpPr>
        <p:spPr>
          <a:xfrm>
            <a:off x="0" y="871538"/>
            <a:ext cx="385763" cy="5114925"/>
          </a:xfrm>
          <a:prstGeom prst="rect">
            <a:avLst/>
          </a:prstGeom>
          <a:solidFill>
            <a:srgbClr val="A5002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pt-BR" dirty="0">
                <a:solidFill>
                  <a:srgbClr val="E3896D"/>
                </a:solidFill>
              </a:rPr>
              <a:t>Fernanda Fretes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96E6A4E3-D9C3-EC5C-AF60-1658C0C1A10A}"/>
              </a:ext>
            </a:extLst>
          </p:cNvPr>
          <p:cNvSpPr txBox="1">
            <a:spLocks/>
          </p:cNvSpPr>
          <p:nvPr/>
        </p:nvSpPr>
        <p:spPr>
          <a:xfrm>
            <a:off x="0" y="197572"/>
            <a:ext cx="10515600" cy="673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>
                <a:solidFill>
                  <a:srgbClr val="A50021"/>
                </a:solidFill>
              </a:rPr>
              <a:t>FrontEnd</a:t>
            </a:r>
            <a:r>
              <a:rPr lang="pt-BR" dirty="0">
                <a:solidFill>
                  <a:srgbClr val="A50021"/>
                </a:solidFill>
              </a:rPr>
              <a:t>  - </a:t>
            </a:r>
            <a:r>
              <a:rPr lang="pt-BR" dirty="0" err="1">
                <a:solidFill>
                  <a:srgbClr val="A50021"/>
                </a:solidFill>
              </a:rPr>
              <a:t>React</a:t>
            </a:r>
            <a:endParaRPr lang="pt-BR" dirty="0">
              <a:solidFill>
                <a:srgbClr val="A50021"/>
              </a:solidFill>
            </a:endParaRPr>
          </a:p>
        </p:txBody>
      </p:sp>
      <p:sp>
        <p:nvSpPr>
          <p:cNvPr id="5" name="Título 2">
            <a:extLst>
              <a:ext uri="{FF2B5EF4-FFF2-40B4-BE49-F238E27FC236}">
                <a16:creationId xmlns:a16="http://schemas.microsoft.com/office/drawing/2014/main" id="{E5292867-FD5B-168A-1C36-4584851E8ECC}"/>
              </a:ext>
            </a:extLst>
          </p:cNvPr>
          <p:cNvSpPr txBox="1">
            <a:spLocks/>
          </p:cNvSpPr>
          <p:nvPr/>
        </p:nvSpPr>
        <p:spPr>
          <a:xfrm>
            <a:off x="1073159" y="3054275"/>
            <a:ext cx="3489009" cy="262876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fontAlgn="base"/>
            <a:r>
              <a:rPr lang="pt-BR" sz="1200" b="0" i="0" dirty="0">
                <a:solidFill>
                  <a:srgbClr val="FFFFFF"/>
                </a:solidFill>
                <a:effectLst/>
                <a:latin typeface="Inter"/>
              </a:rPr>
              <a:t>obre o que você está tentando modelar e a funcionalidade ou o comportamento que você deseja ter.</a:t>
            </a:r>
            <a:endParaRPr lang="pt-BR" sz="3000" b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4FD59500-EC0E-5937-C9D0-8413DF5B3E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solidFill>
            <a:srgbClr val="FAFBF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9535C404-2E68-00C5-0780-0A6543CC62AE}"/>
              </a:ext>
            </a:extLst>
          </p:cNvPr>
          <p:cNvSpPr txBox="1"/>
          <p:nvPr/>
        </p:nvSpPr>
        <p:spPr>
          <a:xfrm>
            <a:off x="505279" y="716411"/>
            <a:ext cx="10988631" cy="1292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pt-BR" sz="2600" dirty="0">
                <a:solidFill>
                  <a:srgbClr val="4A4A4A"/>
                </a:solidFill>
                <a:latin typeface="Source Sans Pro" panose="020F0502020204030204" pitchFamily="34" charset="0"/>
                <a:cs typeface="Arial" panose="020B0604020202020204" pitchFamily="34" charset="0"/>
              </a:rPr>
              <a:t>Selecionando uma delas, devemos selecionar “Obter fonte”</a:t>
            </a:r>
          </a:p>
          <a:p>
            <a:pPr algn="l"/>
            <a:endParaRPr lang="pt-BR" sz="2600" dirty="0">
              <a:solidFill>
                <a:srgbClr val="4A4A4A"/>
              </a:solidFill>
              <a:latin typeface="Source Sans Pro" panose="020F0502020204030204" pitchFamily="34" charset="0"/>
              <a:cs typeface="Arial" panose="020B0604020202020204" pitchFamily="34" charset="0"/>
            </a:endParaRPr>
          </a:p>
          <a:p>
            <a:pPr algn="l"/>
            <a:endParaRPr lang="pt-BR" sz="2600" dirty="0">
              <a:solidFill>
                <a:srgbClr val="4A4A4A"/>
              </a:solidFill>
              <a:latin typeface="Source Sans Pro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357A0EA6-760F-95A0-2646-F266054ABE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159" y="1632155"/>
            <a:ext cx="9293033" cy="4908628"/>
          </a:xfrm>
          <a:prstGeom prst="rect">
            <a:avLst/>
          </a:prstGeom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15446C64-CFA0-A05A-5ADF-4AEFB1A01F95}"/>
              </a:ext>
            </a:extLst>
          </p:cNvPr>
          <p:cNvSpPr/>
          <p:nvPr/>
        </p:nvSpPr>
        <p:spPr>
          <a:xfrm>
            <a:off x="9065342" y="2409182"/>
            <a:ext cx="1111045" cy="64509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7640322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718385-058A-8D85-4842-56453B618A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7D612EB2-3916-F703-6823-B33662EEAB94}"/>
              </a:ext>
            </a:extLst>
          </p:cNvPr>
          <p:cNvSpPr/>
          <p:nvPr/>
        </p:nvSpPr>
        <p:spPr>
          <a:xfrm>
            <a:off x="0" y="871538"/>
            <a:ext cx="385763" cy="5114925"/>
          </a:xfrm>
          <a:prstGeom prst="rect">
            <a:avLst/>
          </a:prstGeom>
          <a:solidFill>
            <a:srgbClr val="A5002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pt-BR" dirty="0">
                <a:solidFill>
                  <a:srgbClr val="E3896D"/>
                </a:solidFill>
              </a:rPr>
              <a:t>Fernanda Fretes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96E6A4E3-D9C3-EC5C-AF60-1658C0C1A10A}"/>
              </a:ext>
            </a:extLst>
          </p:cNvPr>
          <p:cNvSpPr txBox="1">
            <a:spLocks/>
          </p:cNvSpPr>
          <p:nvPr/>
        </p:nvSpPr>
        <p:spPr>
          <a:xfrm>
            <a:off x="0" y="197572"/>
            <a:ext cx="10515600" cy="673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>
                <a:solidFill>
                  <a:srgbClr val="A50021"/>
                </a:solidFill>
              </a:rPr>
              <a:t>FrontEnd</a:t>
            </a:r>
            <a:r>
              <a:rPr lang="pt-BR" dirty="0">
                <a:solidFill>
                  <a:srgbClr val="A50021"/>
                </a:solidFill>
              </a:rPr>
              <a:t>  - </a:t>
            </a:r>
            <a:r>
              <a:rPr lang="pt-BR" dirty="0" err="1">
                <a:solidFill>
                  <a:srgbClr val="A50021"/>
                </a:solidFill>
              </a:rPr>
              <a:t>React</a:t>
            </a:r>
            <a:endParaRPr lang="pt-BR" dirty="0">
              <a:solidFill>
                <a:srgbClr val="A50021"/>
              </a:solidFill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1674CF20-30E3-DA6F-9583-321619842CCB}"/>
              </a:ext>
            </a:extLst>
          </p:cNvPr>
          <p:cNvSpPr txBox="1"/>
          <p:nvPr/>
        </p:nvSpPr>
        <p:spPr>
          <a:xfrm>
            <a:off x="798719" y="2427905"/>
            <a:ext cx="413707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dirty="0">
                <a:solidFill>
                  <a:srgbClr val="212529"/>
                </a:solidFill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Já a estilização, podemos deixar assim</a:t>
            </a:r>
          </a:p>
          <a:p>
            <a:endParaRPr lang="pt-BR" sz="2400" dirty="0">
              <a:solidFill>
                <a:srgbClr val="4A4A4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6C02CD44-8297-B3C0-FAB4-BC815DBA2E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5795" y="1721326"/>
            <a:ext cx="6527791" cy="2930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31049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718385-058A-8D85-4842-56453B618A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7D612EB2-3916-F703-6823-B33662EEAB94}"/>
              </a:ext>
            </a:extLst>
          </p:cNvPr>
          <p:cNvSpPr/>
          <p:nvPr/>
        </p:nvSpPr>
        <p:spPr>
          <a:xfrm>
            <a:off x="0" y="871538"/>
            <a:ext cx="385763" cy="5114925"/>
          </a:xfrm>
          <a:prstGeom prst="rect">
            <a:avLst/>
          </a:prstGeom>
          <a:solidFill>
            <a:srgbClr val="A5002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pt-BR" dirty="0">
                <a:solidFill>
                  <a:srgbClr val="E3896D"/>
                </a:solidFill>
              </a:rPr>
              <a:t>Fernanda Fretes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96E6A4E3-D9C3-EC5C-AF60-1658C0C1A10A}"/>
              </a:ext>
            </a:extLst>
          </p:cNvPr>
          <p:cNvSpPr txBox="1">
            <a:spLocks/>
          </p:cNvSpPr>
          <p:nvPr/>
        </p:nvSpPr>
        <p:spPr>
          <a:xfrm>
            <a:off x="0" y="197572"/>
            <a:ext cx="10515600" cy="673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>
                <a:solidFill>
                  <a:srgbClr val="A50021"/>
                </a:solidFill>
              </a:rPr>
              <a:t>FrontEnd</a:t>
            </a:r>
            <a:r>
              <a:rPr lang="pt-BR" dirty="0">
                <a:solidFill>
                  <a:srgbClr val="A50021"/>
                </a:solidFill>
              </a:rPr>
              <a:t>  - </a:t>
            </a:r>
            <a:r>
              <a:rPr lang="pt-BR" dirty="0" err="1">
                <a:solidFill>
                  <a:srgbClr val="A50021"/>
                </a:solidFill>
              </a:rPr>
              <a:t>React</a:t>
            </a:r>
            <a:endParaRPr lang="pt-BR" dirty="0">
              <a:solidFill>
                <a:srgbClr val="A50021"/>
              </a:solidFill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1674CF20-30E3-DA6F-9583-321619842CCB}"/>
              </a:ext>
            </a:extLst>
          </p:cNvPr>
          <p:cNvSpPr txBox="1"/>
          <p:nvPr/>
        </p:nvSpPr>
        <p:spPr>
          <a:xfrm>
            <a:off x="788885" y="1434848"/>
            <a:ext cx="628050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dirty="0">
                <a:solidFill>
                  <a:srgbClr val="212529"/>
                </a:solidFill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Em card, também será necessária algumas mudanças</a:t>
            </a:r>
          </a:p>
          <a:p>
            <a:endParaRPr lang="pt-BR" sz="2400" dirty="0">
              <a:solidFill>
                <a:srgbClr val="4A4A4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B21819C7-38E8-C684-90D8-1E32E3CDBB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058" y="2712497"/>
            <a:ext cx="6585308" cy="2058747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B9AA54D7-5BD0-403D-3539-FCB642891A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4529" y="120264"/>
            <a:ext cx="4542502" cy="6617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83893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718385-058A-8D85-4842-56453B618A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7D612EB2-3916-F703-6823-B33662EEAB94}"/>
              </a:ext>
            </a:extLst>
          </p:cNvPr>
          <p:cNvSpPr/>
          <p:nvPr/>
        </p:nvSpPr>
        <p:spPr>
          <a:xfrm>
            <a:off x="0" y="871538"/>
            <a:ext cx="385763" cy="5114925"/>
          </a:xfrm>
          <a:prstGeom prst="rect">
            <a:avLst/>
          </a:prstGeom>
          <a:solidFill>
            <a:srgbClr val="A5002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pt-BR" dirty="0">
                <a:solidFill>
                  <a:srgbClr val="E3896D"/>
                </a:solidFill>
              </a:rPr>
              <a:t>Fernanda Fretes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96E6A4E3-D9C3-EC5C-AF60-1658C0C1A10A}"/>
              </a:ext>
            </a:extLst>
          </p:cNvPr>
          <p:cNvSpPr txBox="1">
            <a:spLocks/>
          </p:cNvSpPr>
          <p:nvPr/>
        </p:nvSpPr>
        <p:spPr>
          <a:xfrm>
            <a:off x="0" y="197572"/>
            <a:ext cx="10515600" cy="673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>
                <a:solidFill>
                  <a:srgbClr val="A50021"/>
                </a:solidFill>
              </a:rPr>
              <a:t>FrontEnd</a:t>
            </a:r>
            <a:r>
              <a:rPr lang="pt-BR" dirty="0">
                <a:solidFill>
                  <a:srgbClr val="A50021"/>
                </a:solidFill>
              </a:rPr>
              <a:t>  - </a:t>
            </a:r>
            <a:r>
              <a:rPr lang="pt-BR" dirty="0" err="1">
                <a:solidFill>
                  <a:srgbClr val="A50021"/>
                </a:solidFill>
              </a:rPr>
              <a:t>React</a:t>
            </a:r>
            <a:endParaRPr lang="pt-BR" dirty="0">
              <a:solidFill>
                <a:srgbClr val="A50021"/>
              </a:solidFill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1674CF20-30E3-DA6F-9583-321619842CCB}"/>
              </a:ext>
            </a:extLst>
          </p:cNvPr>
          <p:cNvSpPr txBox="1"/>
          <p:nvPr/>
        </p:nvSpPr>
        <p:spPr>
          <a:xfrm>
            <a:off x="847880" y="992396"/>
            <a:ext cx="741121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dirty="0">
                <a:solidFill>
                  <a:srgbClr val="212529"/>
                </a:solidFill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Repassando nossos componentes - Cabeçalho</a:t>
            </a:r>
          </a:p>
          <a:p>
            <a:endParaRPr lang="pt-BR" sz="2400" dirty="0">
              <a:solidFill>
                <a:srgbClr val="4A4A4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8FF56A6-32BB-9619-550C-C1DF9BE2EB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659" y="2115168"/>
            <a:ext cx="10874682" cy="3871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17312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718385-058A-8D85-4842-56453B618A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7D612EB2-3916-F703-6823-B33662EEAB94}"/>
              </a:ext>
            </a:extLst>
          </p:cNvPr>
          <p:cNvSpPr/>
          <p:nvPr/>
        </p:nvSpPr>
        <p:spPr>
          <a:xfrm>
            <a:off x="0" y="871538"/>
            <a:ext cx="385763" cy="5114925"/>
          </a:xfrm>
          <a:prstGeom prst="rect">
            <a:avLst/>
          </a:prstGeom>
          <a:solidFill>
            <a:srgbClr val="A5002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pt-BR" dirty="0">
                <a:solidFill>
                  <a:srgbClr val="E3896D"/>
                </a:solidFill>
              </a:rPr>
              <a:t>Fernanda Fretes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96E6A4E3-D9C3-EC5C-AF60-1658C0C1A10A}"/>
              </a:ext>
            </a:extLst>
          </p:cNvPr>
          <p:cNvSpPr txBox="1">
            <a:spLocks/>
          </p:cNvSpPr>
          <p:nvPr/>
        </p:nvSpPr>
        <p:spPr>
          <a:xfrm>
            <a:off x="0" y="197572"/>
            <a:ext cx="10515600" cy="673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>
                <a:solidFill>
                  <a:srgbClr val="A50021"/>
                </a:solidFill>
              </a:rPr>
              <a:t>FrontEnd</a:t>
            </a:r>
            <a:r>
              <a:rPr lang="pt-BR" dirty="0">
                <a:solidFill>
                  <a:srgbClr val="A50021"/>
                </a:solidFill>
              </a:rPr>
              <a:t>  - </a:t>
            </a:r>
            <a:r>
              <a:rPr lang="pt-BR" dirty="0" err="1">
                <a:solidFill>
                  <a:srgbClr val="A50021"/>
                </a:solidFill>
              </a:rPr>
              <a:t>React</a:t>
            </a:r>
            <a:endParaRPr lang="pt-BR" dirty="0">
              <a:solidFill>
                <a:srgbClr val="A50021"/>
              </a:solidFill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1674CF20-30E3-DA6F-9583-321619842CCB}"/>
              </a:ext>
            </a:extLst>
          </p:cNvPr>
          <p:cNvSpPr txBox="1"/>
          <p:nvPr/>
        </p:nvSpPr>
        <p:spPr>
          <a:xfrm>
            <a:off x="847880" y="992396"/>
            <a:ext cx="741121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dirty="0">
                <a:solidFill>
                  <a:srgbClr val="212529"/>
                </a:solidFill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Repassando nossos componentes - </a:t>
            </a:r>
            <a:r>
              <a:rPr lang="pt-BR" sz="2400" dirty="0" err="1">
                <a:solidFill>
                  <a:srgbClr val="212529"/>
                </a:solidFill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Conteudo</a:t>
            </a:r>
            <a:endParaRPr lang="pt-BR" sz="2400" dirty="0">
              <a:solidFill>
                <a:srgbClr val="212529"/>
              </a:solidFill>
              <a:highlight>
                <a:srgbClr val="FFFFFF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sz="2400" dirty="0">
              <a:solidFill>
                <a:srgbClr val="4A4A4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37FF1B24-2C2A-DEE9-369D-BB000FAF52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675" y="1836282"/>
            <a:ext cx="10272650" cy="3185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65441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718385-058A-8D85-4842-56453B618A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7D612EB2-3916-F703-6823-B33662EEAB94}"/>
              </a:ext>
            </a:extLst>
          </p:cNvPr>
          <p:cNvSpPr/>
          <p:nvPr/>
        </p:nvSpPr>
        <p:spPr>
          <a:xfrm>
            <a:off x="0" y="871538"/>
            <a:ext cx="385763" cy="5114925"/>
          </a:xfrm>
          <a:prstGeom prst="rect">
            <a:avLst/>
          </a:prstGeom>
          <a:solidFill>
            <a:srgbClr val="A5002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pt-BR" dirty="0">
                <a:solidFill>
                  <a:srgbClr val="E3896D"/>
                </a:solidFill>
              </a:rPr>
              <a:t>Fernanda Fretes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96E6A4E3-D9C3-EC5C-AF60-1658C0C1A10A}"/>
              </a:ext>
            </a:extLst>
          </p:cNvPr>
          <p:cNvSpPr txBox="1">
            <a:spLocks/>
          </p:cNvSpPr>
          <p:nvPr/>
        </p:nvSpPr>
        <p:spPr>
          <a:xfrm>
            <a:off x="0" y="197572"/>
            <a:ext cx="10515600" cy="673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>
                <a:solidFill>
                  <a:srgbClr val="A50021"/>
                </a:solidFill>
              </a:rPr>
              <a:t>FrontEnd</a:t>
            </a:r>
            <a:r>
              <a:rPr lang="pt-BR" dirty="0">
                <a:solidFill>
                  <a:srgbClr val="A50021"/>
                </a:solidFill>
              </a:rPr>
              <a:t>  - </a:t>
            </a:r>
            <a:r>
              <a:rPr lang="pt-BR" dirty="0" err="1">
                <a:solidFill>
                  <a:srgbClr val="A50021"/>
                </a:solidFill>
              </a:rPr>
              <a:t>React</a:t>
            </a:r>
            <a:endParaRPr lang="pt-BR" dirty="0">
              <a:solidFill>
                <a:srgbClr val="A50021"/>
              </a:solidFill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1674CF20-30E3-DA6F-9583-321619842CCB}"/>
              </a:ext>
            </a:extLst>
          </p:cNvPr>
          <p:cNvSpPr txBox="1"/>
          <p:nvPr/>
        </p:nvSpPr>
        <p:spPr>
          <a:xfrm>
            <a:off x="847880" y="992396"/>
            <a:ext cx="741121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dirty="0">
                <a:solidFill>
                  <a:srgbClr val="212529"/>
                </a:solidFill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Repassando nossos componentes - Lateral</a:t>
            </a:r>
          </a:p>
          <a:p>
            <a:endParaRPr lang="pt-BR" sz="2400" dirty="0">
              <a:solidFill>
                <a:srgbClr val="4A4A4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E82F1D5-6CA8-910B-CDEC-70CDCD7E5D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643" y="1700980"/>
            <a:ext cx="11713357" cy="4817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45326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718385-058A-8D85-4842-56453B618A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7D612EB2-3916-F703-6823-B33662EEAB94}"/>
              </a:ext>
            </a:extLst>
          </p:cNvPr>
          <p:cNvSpPr/>
          <p:nvPr/>
        </p:nvSpPr>
        <p:spPr>
          <a:xfrm>
            <a:off x="0" y="871538"/>
            <a:ext cx="385763" cy="5114925"/>
          </a:xfrm>
          <a:prstGeom prst="rect">
            <a:avLst/>
          </a:prstGeom>
          <a:solidFill>
            <a:srgbClr val="A5002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pt-BR" dirty="0">
                <a:solidFill>
                  <a:srgbClr val="E3896D"/>
                </a:solidFill>
              </a:rPr>
              <a:t>Fernanda Fretes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1674CF20-30E3-DA6F-9583-321619842CCB}"/>
              </a:ext>
            </a:extLst>
          </p:cNvPr>
          <p:cNvSpPr txBox="1"/>
          <p:nvPr/>
        </p:nvSpPr>
        <p:spPr>
          <a:xfrm>
            <a:off x="847880" y="992396"/>
            <a:ext cx="741121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dirty="0">
                <a:solidFill>
                  <a:srgbClr val="212529"/>
                </a:solidFill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Repassando nossos componentes - Lateral</a:t>
            </a:r>
          </a:p>
          <a:p>
            <a:endParaRPr lang="pt-BR" sz="2400" dirty="0">
              <a:solidFill>
                <a:srgbClr val="4A4A4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F3FB78F-0601-FD54-6B90-834941E8B2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763" y="534554"/>
            <a:ext cx="11661058" cy="6153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6115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718385-058A-8D85-4842-56453B618A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7D612EB2-3916-F703-6823-B33662EEAB94}"/>
              </a:ext>
            </a:extLst>
          </p:cNvPr>
          <p:cNvSpPr/>
          <p:nvPr/>
        </p:nvSpPr>
        <p:spPr>
          <a:xfrm>
            <a:off x="0" y="871538"/>
            <a:ext cx="385763" cy="5114925"/>
          </a:xfrm>
          <a:prstGeom prst="rect">
            <a:avLst/>
          </a:prstGeom>
          <a:solidFill>
            <a:srgbClr val="A5002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pt-BR" dirty="0">
                <a:solidFill>
                  <a:srgbClr val="E3896D"/>
                </a:solidFill>
              </a:rPr>
              <a:t>Fernanda Fretes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96E6A4E3-D9C3-EC5C-AF60-1658C0C1A10A}"/>
              </a:ext>
            </a:extLst>
          </p:cNvPr>
          <p:cNvSpPr txBox="1">
            <a:spLocks/>
          </p:cNvSpPr>
          <p:nvPr/>
        </p:nvSpPr>
        <p:spPr>
          <a:xfrm>
            <a:off x="0" y="197572"/>
            <a:ext cx="10515600" cy="673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>
                <a:solidFill>
                  <a:srgbClr val="A50021"/>
                </a:solidFill>
              </a:rPr>
              <a:t>FrontEnd</a:t>
            </a:r>
            <a:r>
              <a:rPr lang="pt-BR" dirty="0">
                <a:solidFill>
                  <a:srgbClr val="A50021"/>
                </a:solidFill>
              </a:rPr>
              <a:t>  - </a:t>
            </a:r>
            <a:r>
              <a:rPr lang="pt-BR" dirty="0" err="1">
                <a:solidFill>
                  <a:srgbClr val="A50021"/>
                </a:solidFill>
              </a:rPr>
              <a:t>React</a:t>
            </a:r>
            <a:endParaRPr lang="pt-BR" dirty="0">
              <a:solidFill>
                <a:srgbClr val="A50021"/>
              </a:solidFill>
            </a:endParaRPr>
          </a:p>
        </p:txBody>
      </p:sp>
      <p:sp>
        <p:nvSpPr>
          <p:cNvPr id="5" name="Título 2">
            <a:extLst>
              <a:ext uri="{FF2B5EF4-FFF2-40B4-BE49-F238E27FC236}">
                <a16:creationId xmlns:a16="http://schemas.microsoft.com/office/drawing/2014/main" id="{E5292867-FD5B-168A-1C36-4584851E8ECC}"/>
              </a:ext>
            </a:extLst>
          </p:cNvPr>
          <p:cNvSpPr txBox="1">
            <a:spLocks/>
          </p:cNvSpPr>
          <p:nvPr/>
        </p:nvSpPr>
        <p:spPr>
          <a:xfrm>
            <a:off x="1073159" y="3054275"/>
            <a:ext cx="3489009" cy="262876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fontAlgn="base"/>
            <a:r>
              <a:rPr lang="pt-BR" sz="1200" b="0" i="0" dirty="0">
                <a:solidFill>
                  <a:srgbClr val="FFFFFF"/>
                </a:solidFill>
                <a:effectLst/>
                <a:latin typeface="Inter"/>
              </a:rPr>
              <a:t>obre o que você está tentando modelar e a funcionalidade ou o comportamento que você deseja ter.</a:t>
            </a:r>
            <a:endParaRPr lang="pt-BR" sz="3000" b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4FD59500-EC0E-5937-C9D0-8413DF5B3E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solidFill>
            <a:srgbClr val="FAFBF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9535C404-2E68-00C5-0780-0A6543CC62AE}"/>
              </a:ext>
            </a:extLst>
          </p:cNvPr>
          <p:cNvSpPr txBox="1"/>
          <p:nvPr/>
        </p:nvSpPr>
        <p:spPr>
          <a:xfrm>
            <a:off x="505279" y="716411"/>
            <a:ext cx="10988631" cy="16927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pt-BR" sz="2600" dirty="0">
                <a:solidFill>
                  <a:srgbClr val="4A4A4A"/>
                </a:solidFill>
                <a:latin typeface="Source Sans Pro" panose="020F0502020204030204" pitchFamily="34" charset="0"/>
                <a:cs typeface="Arial" panose="020B0604020202020204" pitchFamily="34" charset="0"/>
              </a:rPr>
              <a:t>Escolhida a fonte que deseja usar, podemos usar no nosso projeto copiando o que está no link dela </a:t>
            </a:r>
          </a:p>
          <a:p>
            <a:pPr algn="l"/>
            <a:endParaRPr lang="pt-BR" sz="2600" dirty="0">
              <a:solidFill>
                <a:srgbClr val="4A4A4A"/>
              </a:solidFill>
              <a:latin typeface="Source Sans Pro" panose="020F0502020204030204" pitchFamily="34" charset="0"/>
              <a:cs typeface="Arial" panose="020B0604020202020204" pitchFamily="34" charset="0"/>
            </a:endParaRPr>
          </a:p>
          <a:p>
            <a:pPr algn="l"/>
            <a:endParaRPr lang="pt-BR" sz="2600" dirty="0">
              <a:solidFill>
                <a:srgbClr val="4A4A4A"/>
              </a:solidFill>
              <a:latin typeface="Source Sans Pro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27F1940E-30A4-B1F1-F3E8-4C88E1CBF3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159" y="1836453"/>
            <a:ext cx="9586850" cy="4693976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FA7DAE66-E19F-32DB-6FD9-67807B5F9AB7}"/>
              </a:ext>
            </a:extLst>
          </p:cNvPr>
          <p:cNvSpPr/>
          <p:nvPr/>
        </p:nvSpPr>
        <p:spPr>
          <a:xfrm>
            <a:off x="5130048" y="3577956"/>
            <a:ext cx="5529961" cy="18297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799691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718385-058A-8D85-4842-56453B618A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7D612EB2-3916-F703-6823-B33662EEAB94}"/>
              </a:ext>
            </a:extLst>
          </p:cNvPr>
          <p:cNvSpPr/>
          <p:nvPr/>
        </p:nvSpPr>
        <p:spPr>
          <a:xfrm>
            <a:off x="0" y="871538"/>
            <a:ext cx="385763" cy="5114925"/>
          </a:xfrm>
          <a:prstGeom prst="rect">
            <a:avLst/>
          </a:prstGeom>
          <a:solidFill>
            <a:srgbClr val="A5002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pt-BR" dirty="0">
                <a:solidFill>
                  <a:srgbClr val="E3896D"/>
                </a:solidFill>
              </a:rPr>
              <a:t>Fernanda Fretes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96E6A4E3-D9C3-EC5C-AF60-1658C0C1A10A}"/>
              </a:ext>
            </a:extLst>
          </p:cNvPr>
          <p:cNvSpPr txBox="1">
            <a:spLocks/>
          </p:cNvSpPr>
          <p:nvPr/>
        </p:nvSpPr>
        <p:spPr>
          <a:xfrm>
            <a:off x="0" y="197572"/>
            <a:ext cx="10515600" cy="673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>
                <a:solidFill>
                  <a:srgbClr val="A50021"/>
                </a:solidFill>
              </a:rPr>
              <a:t>FrontEnd</a:t>
            </a:r>
            <a:r>
              <a:rPr lang="pt-BR" dirty="0">
                <a:solidFill>
                  <a:srgbClr val="A50021"/>
                </a:solidFill>
              </a:rPr>
              <a:t>  - </a:t>
            </a:r>
            <a:r>
              <a:rPr lang="pt-BR" dirty="0" err="1">
                <a:solidFill>
                  <a:srgbClr val="A50021"/>
                </a:solidFill>
              </a:rPr>
              <a:t>React</a:t>
            </a:r>
            <a:endParaRPr lang="pt-BR" dirty="0">
              <a:solidFill>
                <a:srgbClr val="A50021"/>
              </a:solidFill>
            </a:endParaRPr>
          </a:p>
        </p:txBody>
      </p:sp>
      <p:sp>
        <p:nvSpPr>
          <p:cNvPr id="5" name="Título 2">
            <a:extLst>
              <a:ext uri="{FF2B5EF4-FFF2-40B4-BE49-F238E27FC236}">
                <a16:creationId xmlns:a16="http://schemas.microsoft.com/office/drawing/2014/main" id="{E5292867-FD5B-168A-1C36-4584851E8ECC}"/>
              </a:ext>
            </a:extLst>
          </p:cNvPr>
          <p:cNvSpPr txBox="1">
            <a:spLocks/>
          </p:cNvSpPr>
          <p:nvPr/>
        </p:nvSpPr>
        <p:spPr>
          <a:xfrm>
            <a:off x="1073159" y="3054275"/>
            <a:ext cx="3489009" cy="262876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fontAlgn="base"/>
            <a:r>
              <a:rPr lang="pt-BR" sz="1200" b="0" i="0" dirty="0">
                <a:solidFill>
                  <a:srgbClr val="FFFFFF"/>
                </a:solidFill>
                <a:effectLst/>
                <a:latin typeface="Inter"/>
              </a:rPr>
              <a:t>obre o que você está tentando modelar e a funcionalidade ou o comportamento que você deseja ter.</a:t>
            </a:r>
            <a:endParaRPr lang="pt-BR" sz="3000" b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4FD59500-EC0E-5937-C9D0-8413DF5B3E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solidFill>
            <a:srgbClr val="FAFBF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9535C404-2E68-00C5-0780-0A6543CC62AE}"/>
              </a:ext>
            </a:extLst>
          </p:cNvPr>
          <p:cNvSpPr txBox="1"/>
          <p:nvPr/>
        </p:nvSpPr>
        <p:spPr>
          <a:xfrm>
            <a:off x="505279" y="716411"/>
            <a:ext cx="10988631" cy="1292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pt-BR" sz="2600" dirty="0">
                <a:solidFill>
                  <a:srgbClr val="4A4A4A"/>
                </a:solidFill>
                <a:latin typeface="Source Sans Pro" panose="020F0502020204030204" pitchFamily="34" charset="0"/>
                <a:cs typeface="Arial" panose="020B0604020202020204" pitchFamily="34" charset="0"/>
              </a:rPr>
              <a:t>Na nossa página index, colocamos o link copiado</a:t>
            </a:r>
          </a:p>
          <a:p>
            <a:pPr algn="l"/>
            <a:endParaRPr lang="pt-BR" sz="2600" dirty="0">
              <a:solidFill>
                <a:srgbClr val="4A4A4A"/>
              </a:solidFill>
              <a:latin typeface="Source Sans Pro" panose="020F0502020204030204" pitchFamily="34" charset="0"/>
              <a:cs typeface="Arial" panose="020B0604020202020204" pitchFamily="34" charset="0"/>
            </a:endParaRPr>
          </a:p>
          <a:p>
            <a:pPr algn="l"/>
            <a:endParaRPr lang="pt-BR" sz="2600" dirty="0">
              <a:solidFill>
                <a:srgbClr val="4A4A4A"/>
              </a:solidFill>
              <a:latin typeface="Source Sans Pro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EA1F992D-64FA-63E9-E263-95DAACF4F1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042" y="1654066"/>
            <a:ext cx="10668000" cy="4875654"/>
          </a:xfrm>
          <a:prstGeom prst="rect">
            <a:avLst/>
          </a:prstGeom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6D6E8064-DCEF-6A1C-1324-922B7FF697DD}"/>
              </a:ext>
            </a:extLst>
          </p:cNvPr>
          <p:cNvSpPr/>
          <p:nvPr/>
        </p:nvSpPr>
        <p:spPr>
          <a:xfrm>
            <a:off x="3637935" y="2792361"/>
            <a:ext cx="7551175" cy="49161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509579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718385-058A-8D85-4842-56453B618A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7D612EB2-3916-F703-6823-B33662EEAB94}"/>
              </a:ext>
            </a:extLst>
          </p:cNvPr>
          <p:cNvSpPr/>
          <p:nvPr/>
        </p:nvSpPr>
        <p:spPr>
          <a:xfrm>
            <a:off x="0" y="871538"/>
            <a:ext cx="385763" cy="5114925"/>
          </a:xfrm>
          <a:prstGeom prst="rect">
            <a:avLst/>
          </a:prstGeom>
          <a:solidFill>
            <a:srgbClr val="A5002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pt-BR" dirty="0">
                <a:solidFill>
                  <a:srgbClr val="E3896D"/>
                </a:solidFill>
              </a:rPr>
              <a:t>Fernanda Fretes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96E6A4E3-D9C3-EC5C-AF60-1658C0C1A10A}"/>
              </a:ext>
            </a:extLst>
          </p:cNvPr>
          <p:cNvSpPr txBox="1">
            <a:spLocks/>
          </p:cNvSpPr>
          <p:nvPr/>
        </p:nvSpPr>
        <p:spPr>
          <a:xfrm>
            <a:off x="0" y="197572"/>
            <a:ext cx="10515600" cy="673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>
                <a:solidFill>
                  <a:srgbClr val="A50021"/>
                </a:solidFill>
              </a:rPr>
              <a:t>FrontEnd</a:t>
            </a:r>
            <a:r>
              <a:rPr lang="pt-BR" dirty="0">
                <a:solidFill>
                  <a:srgbClr val="A50021"/>
                </a:solidFill>
              </a:rPr>
              <a:t>  - </a:t>
            </a:r>
            <a:r>
              <a:rPr lang="pt-BR" dirty="0" err="1">
                <a:solidFill>
                  <a:srgbClr val="A50021"/>
                </a:solidFill>
              </a:rPr>
              <a:t>React</a:t>
            </a:r>
            <a:endParaRPr lang="pt-BR" dirty="0">
              <a:solidFill>
                <a:srgbClr val="A50021"/>
              </a:solidFill>
            </a:endParaRPr>
          </a:p>
        </p:txBody>
      </p:sp>
      <p:sp>
        <p:nvSpPr>
          <p:cNvPr id="5" name="Título 2">
            <a:extLst>
              <a:ext uri="{FF2B5EF4-FFF2-40B4-BE49-F238E27FC236}">
                <a16:creationId xmlns:a16="http://schemas.microsoft.com/office/drawing/2014/main" id="{E5292867-FD5B-168A-1C36-4584851E8ECC}"/>
              </a:ext>
            </a:extLst>
          </p:cNvPr>
          <p:cNvSpPr txBox="1">
            <a:spLocks/>
          </p:cNvSpPr>
          <p:nvPr/>
        </p:nvSpPr>
        <p:spPr>
          <a:xfrm>
            <a:off x="1073159" y="3054275"/>
            <a:ext cx="3489009" cy="262876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fontAlgn="base"/>
            <a:r>
              <a:rPr lang="pt-BR" sz="1200" b="0" i="0" dirty="0">
                <a:solidFill>
                  <a:srgbClr val="FFFFFF"/>
                </a:solidFill>
                <a:effectLst/>
                <a:latin typeface="Inter"/>
              </a:rPr>
              <a:t>obre o que você está tentando modelar e a funcionalidade ou o comportamento que você deseja ter.</a:t>
            </a:r>
            <a:endParaRPr lang="pt-BR" sz="3000" b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4FD59500-EC0E-5937-C9D0-8413DF5B3E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solidFill>
            <a:srgbClr val="FAFBF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9535C404-2E68-00C5-0780-0A6543CC62AE}"/>
              </a:ext>
            </a:extLst>
          </p:cNvPr>
          <p:cNvSpPr txBox="1"/>
          <p:nvPr/>
        </p:nvSpPr>
        <p:spPr>
          <a:xfrm>
            <a:off x="7220711" y="1679189"/>
            <a:ext cx="4715650" cy="4093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pt-BR" sz="2600" dirty="0">
                <a:solidFill>
                  <a:srgbClr val="4A4A4A"/>
                </a:solidFill>
                <a:latin typeface="Source Sans Pro" panose="020F0502020204030204" pitchFamily="34" charset="0"/>
                <a:cs typeface="Arial" panose="020B0604020202020204" pitchFamily="34" charset="0"/>
              </a:rPr>
              <a:t>Importando a fonte, podemos então usa-la em algum componente que achemos interessante, como por exemplo no corpo da aplicação. </a:t>
            </a:r>
          </a:p>
          <a:p>
            <a:pPr algn="l"/>
            <a:endParaRPr lang="pt-BR" sz="2600" dirty="0">
              <a:solidFill>
                <a:srgbClr val="4A4A4A"/>
              </a:solidFill>
              <a:latin typeface="Source Sans Pro" panose="020F0502020204030204" pitchFamily="34" charset="0"/>
              <a:cs typeface="Arial" panose="020B0604020202020204" pitchFamily="34" charset="0"/>
            </a:endParaRPr>
          </a:p>
          <a:p>
            <a:pPr algn="l"/>
            <a:r>
              <a:rPr lang="pt-BR" sz="2600" dirty="0">
                <a:solidFill>
                  <a:srgbClr val="4A4A4A"/>
                </a:solidFill>
                <a:latin typeface="Source Sans Pro" panose="020F0502020204030204" pitchFamily="34" charset="0"/>
                <a:cs typeface="Arial" panose="020B0604020202020204" pitchFamily="34" charset="0"/>
              </a:rPr>
              <a:t>Então, no arquivo global.css vou indica-la no body e input</a:t>
            </a:r>
          </a:p>
          <a:p>
            <a:pPr algn="l"/>
            <a:endParaRPr lang="pt-BR" sz="2600" dirty="0">
              <a:solidFill>
                <a:srgbClr val="4A4A4A"/>
              </a:solidFill>
              <a:latin typeface="Source Sans Pro" panose="020F0502020204030204" pitchFamily="34" charset="0"/>
              <a:cs typeface="Arial" panose="020B0604020202020204" pitchFamily="34" charset="0"/>
            </a:endParaRPr>
          </a:p>
          <a:p>
            <a:pPr algn="l"/>
            <a:endParaRPr lang="pt-BR" sz="2600" dirty="0">
              <a:solidFill>
                <a:srgbClr val="4A4A4A"/>
              </a:solidFill>
              <a:latin typeface="Source Sans Pro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EAE348A1-464C-B378-D526-F71FB2E75A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159" y="1174956"/>
            <a:ext cx="4465707" cy="4160881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8823C889-3FA4-4005-C69B-46FCFA20142A}"/>
              </a:ext>
            </a:extLst>
          </p:cNvPr>
          <p:cNvSpPr/>
          <p:nvPr/>
        </p:nvSpPr>
        <p:spPr>
          <a:xfrm>
            <a:off x="1073159" y="4159392"/>
            <a:ext cx="3705318" cy="78623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766214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718385-058A-8D85-4842-56453B618A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7D612EB2-3916-F703-6823-B33662EEAB94}"/>
              </a:ext>
            </a:extLst>
          </p:cNvPr>
          <p:cNvSpPr/>
          <p:nvPr/>
        </p:nvSpPr>
        <p:spPr>
          <a:xfrm>
            <a:off x="0" y="871538"/>
            <a:ext cx="385763" cy="5114925"/>
          </a:xfrm>
          <a:prstGeom prst="rect">
            <a:avLst/>
          </a:prstGeom>
          <a:solidFill>
            <a:srgbClr val="A5002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pt-BR" dirty="0">
                <a:solidFill>
                  <a:srgbClr val="E3896D"/>
                </a:solidFill>
              </a:rPr>
              <a:t>Fernanda Fretes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96E6A4E3-D9C3-EC5C-AF60-1658C0C1A10A}"/>
              </a:ext>
            </a:extLst>
          </p:cNvPr>
          <p:cNvSpPr txBox="1">
            <a:spLocks/>
          </p:cNvSpPr>
          <p:nvPr/>
        </p:nvSpPr>
        <p:spPr>
          <a:xfrm>
            <a:off x="0" y="197572"/>
            <a:ext cx="10515600" cy="673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>
                <a:solidFill>
                  <a:srgbClr val="A50021"/>
                </a:solidFill>
              </a:rPr>
              <a:t>FrontEnd</a:t>
            </a:r>
            <a:r>
              <a:rPr lang="pt-BR" dirty="0">
                <a:solidFill>
                  <a:srgbClr val="A50021"/>
                </a:solidFill>
              </a:rPr>
              <a:t>  - </a:t>
            </a:r>
            <a:r>
              <a:rPr lang="pt-BR" dirty="0" err="1">
                <a:solidFill>
                  <a:srgbClr val="A50021"/>
                </a:solidFill>
              </a:rPr>
              <a:t>React</a:t>
            </a:r>
            <a:endParaRPr lang="pt-BR" dirty="0">
              <a:solidFill>
                <a:srgbClr val="A50021"/>
              </a:solidFill>
            </a:endParaRPr>
          </a:p>
        </p:txBody>
      </p:sp>
      <p:sp>
        <p:nvSpPr>
          <p:cNvPr id="5" name="Título 2">
            <a:extLst>
              <a:ext uri="{FF2B5EF4-FFF2-40B4-BE49-F238E27FC236}">
                <a16:creationId xmlns:a16="http://schemas.microsoft.com/office/drawing/2014/main" id="{E5292867-FD5B-168A-1C36-4584851E8ECC}"/>
              </a:ext>
            </a:extLst>
          </p:cNvPr>
          <p:cNvSpPr txBox="1">
            <a:spLocks/>
          </p:cNvSpPr>
          <p:nvPr/>
        </p:nvSpPr>
        <p:spPr>
          <a:xfrm>
            <a:off x="1073159" y="3054275"/>
            <a:ext cx="3489009" cy="262876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fontAlgn="base"/>
            <a:r>
              <a:rPr lang="pt-BR" sz="1200" b="0" i="0" dirty="0">
                <a:solidFill>
                  <a:srgbClr val="FFFFFF"/>
                </a:solidFill>
                <a:effectLst/>
                <a:latin typeface="Inter"/>
              </a:rPr>
              <a:t>obre o que você está tentando modelar e a funcionalidade ou o comportamento que você deseja ter.</a:t>
            </a:r>
            <a:endParaRPr lang="pt-BR" sz="3000" b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4FD59500-EC0E-5937-C9D0-8413DF5B3E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solidFill>
            <a:srgbClr val="FAFBF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9535C404-2E68-00C5-0780-0A6543CC62AE}"/>
              </a:ext>
            </a:extLst>
          </p:cNvPr>
          <p:cNvSpPr txBox="1"/>
          <p:nvPr/>
        </p:nvSpPr>
        <p:spPr>
          <a:xfrm>
            <a:off x="6575276" y="2847110"/>
            <a:ext cx="4715650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pt-BR" sz="2600" dirty="0">
                <a:solidFill>
                  <a:srgbClr val="4A4A4A"/>
                </a:solidFill>
                <a:latin typeface="Source Sans Pro" panose="020F0502020204030204" pitchFamily="34" charset="0"/>
                <a:cs typeface="Arial" panose="020B0604020202020204" pitchFamily="34" charset="0"/>
              </a:rPr>
              <a:t>Para vê-la funcionando, basta que eu “ligue” o servidor, pelo prompt</a:t>
            </a:r>
          </a:p>
          <a:p>
            <a:pPr algn="l"/>
            <a:endParaRPr lang="pt-BR" sz="2600" dirty="0">
              <a:solidFill>
                <a:srgbClr val="4A4A4A"/>
              </a:solidFill>
              <a:latin typeface="Source Sans Pro" panose="020F0502020204030204" pitchFamily="34" charset="0"/>
              <a:cs typeface="Arial" panose="020B0604020202020204" pitchFamily="34" charset="0"/>
            </a:endParaRPr>
          </a:p>
          <a:p>
            <a:pPr algn="l"/>
            <a:endParaRPr lang="pt-BR" sz="2600" dirty="0">
              <a:solidFill>
                <a:srgbClr val="4A4A4A"/>
              </a:solidFill>
              <a:latin typeface="Source Sans Pro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13498A63-AF9F-6454-E801-9DC01B14F5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883" y="2472298"/>
            <a:ext cx="5502117" cy="2842506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8823C889-3FA4-4005-C69B-46FCFA20142A}"/>
              </a:ext>
            </a:extLst>
          </p:cNvPr>
          <p:cNvSpPr/>
          <p:nvPr/>
        </p:nvSpPr>
        <p:spPr>
          <a:xfrm>
            <a:off x="619185" y="2531292"/>
            <a:ext cx="3968285" cy="40643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161335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718385-058A-8D85-4842-56453B618A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7D612EB2-3916-F703-6823-B33662EEAB94}"/>
              </a:ext>
            </a:extLst>
          </p:cNvPr>
          <p:cNvSpPr/>
          <p:nvPr/>
        </p:nvSpPr>
        <p:spPr>
          <a:xfrm>
            <a:off x="0" y="871538"/>
            <a:ext cx="385763" cy="5114925"/>
          </a:xfrm>
          <a:prstGeom prst="rect">
            <a:avLst/>
          </a:prstGeom>
          <a:solidFill>
            <a:srgbClr val="A5002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pt-BR" dirty="0">
                <a:solidFill>
                  <a:srgbClr val="E3896D"/>
                </a:solidFill>
              </a:rPr>
              <a:t>Fernanda Fretes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96E6A4E3-D9C3-EC5C-AF60-1658C0C1A10A}"/>
              </a:ext>
            </a:extLst>
          </p:cNvPr>
          <p:cNvSpPr txBox="1">
            <a:spLocks/>
          </p:cNvSpPr>
          <p:nvPr/>
        </p:nvSpPr>
        <p:spPr>
          <a:xfrm>
            <a:off x="0" y="197572"/>
            <a:ext cx="10515600" cy="673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>
                <a:solidFill>
                  <a:srgbClr val="A50021"/>
                </a:solidFill>
              </a:rPr>
              <a:t>FrontEnd</a:t>
            </a:r>
            <a:r>
              <a:rPr lang="pt-BR" dirty="0">
                <a:solidFill>
                  <a:srgbClr val="A50021"/>
                </a:solidFill>
              </a:rPr>
              <a:t>  - </a:t>
            </a:r>
            <a:r>
              <a:rPr lang="pt-BR" dirty="0" err="1">
                <a:solidFill>
                  <a:srgbClr val="A50021"/>
                </a:solidFill>
              </a:rPr>
              <a:t>React</a:t>
            </a:r>
            <a:endParaRPr lang="pt-BR" dirty="0">
              <a:solidFill>
                <a:srgbClr val="A50021"/>
              </a:solidFill>
            </a:endParaRPr>
          </a:p>
        </p:txBody>
      </p:sp>
      <p:sp>
        <p:nvSpPr>
          <p:cNvPr id="5" name="Título 2">
            <a:extLst>
              <a:ext uri="{FF2B5EF4-FFF2-40B4-BE49-F238E27FC236}">
                <a16:creationId xmlns:a16="http://schemas.microsoft.com/office/drawing/2014/main" id="{E5292867-FD5B-168A-1C36-4584851E8ECC}"/>
              </a:ext>
            </a:extLst>
          </p:cNvPr>
          <p:cNvSpPr txBox="1">
            <a:spLocks/>
          </p:cNvSpPr>
          <p:nvPr/>
        </p:nvSpPr>
        <p:spPr>
          <a:xfrm>
            <a:off x="1073159" y="3054275"/>
            <a:ext cx="3489009" cy="262876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fontAlgn="base"/>
            <a:r>
              <a:rPr lang="pt-BR" sz="1200" b="0" i="0" dirty="0">
                <a:solidFill>
                  <a:srgbClr val="FFFFFF"/>
                </a:solidFill>
                <a:effectLst/>
                <a:latin typeface="Inter"/>
              </a:rPr>
              <a:t>obre o que você está tentando modelar e a funcionalidade ou o comportamento que você deseja ter.</a:t>
            </a:r>
            <a:endParaRPr lang="pt-BR" sz="3000" b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4FD59500-EC0E-5937-C9D0-8413DF5B3E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solidFill>
            <a:srgbClr val="FAFBF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8EAD00A7-57AB-0D34-4F97-915EF4AA6D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602" y="1174956"/>
            <a:ext cx="10009239" cy="5128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9737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10674</TotalTime>
  <Words>2116</Words>
  <Application>Microsoft Office PowerPoint</Application>
  <PresentationFormat>Widescreen</PresentationFormat>
  <Paragraphs>249</Paragraphs>
  <Slides>45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45</vt:i4>
      </vt:variant>
    </vt:vector>
  </HeadingPairs>
  <TitlesOfParts>
    <vt:vector size="53" baseType="lpstr">
      <vt:lpstr>Arial</vt:lpstr>
      <vt:lpstr>Calibri</vt:lpstr>
      <vt:lpstr>Calibri Light</vt:lpstr>
      <vt:lpstr>Consolas</vt:lpstr>
      <vt:lpstr>Inter</vt:lpstr>
      <vt:lpstr>Söhne Mono</vt:lpstr>
      <vt:lpstr>Source Sans Pro</vt:lpstr>
      <vt:lpstr>Tema do Office</vt:lpstr>
      <vt:lpstr>FrontEnd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>SESI_SENAI_SP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lab17</dc:creator>
  <cp:lastModifiedBy>FERNANDA MILITAO DA SILVA FRETES</cp:lastModifiedBy>
  <cp:revision>411</cp:revision>
  <dcterms:created xsi:type="dcterms:W3CDTF">2019-06-17T10:47:58Z</dcterms:created>
  <dcterms:modified xsi:type="dcterms:W3CDTF">2024-09-24T18:04:28Z</dcterms:modified>
</cp:coreProperties>
</file>